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handoutMasterIdLst>
    <p:handoutMasterId r:id="rId6"/>
  </p:handoutMasterIdLst>
  <p:sldIdLst>
    <p:sldId id="256" r:id="rId2"/>
    <p:sldId id="265" r:id="rId3"/>
    <p:sldId id="267" r:id="rId4"/>
  </p:sldIdLst>
  <p:sldSz cx="6858000" cy="9144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03" autoAdjust="0"/>
    <p:restoredTop sz="94660"/>
  </p:normalViewPr>
  <p:slideViewPr>
    <p:cSldViewPr>
      <p:cViewPr varScale="1">
        <p:scale>
          <a:sx n="24" d="100"/>
          <a:sy n="24" d="100"/>
        </p:scale>
        <p:origin x="2105" y="25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vonne Van Wyk" userId="2cacfddda6a4f228" providerId="LiveId" clId="{FD26D1E8-FBC8-41B9-B7FB-64BA47EC0809}"/>
    <pc:docChg chg="undo custSel addSld delSld modSld">
      <pc:chgData name="Yvonne Van Wyk" userId="2cacfddda6a4f228" providerId="LiveId" clId="{FD26D1E8-FBC8-41B9-B7FB-64BA47EC0809}" dt="2026-01-25T13:21:51.093" v="721" actId="47"/>
      <pc:docMkLst>
        <pc:docMk/>
      </pc:docMkLst>
      <pc:sldChg chg="addSp modSp add del mod">
        <pc:chgData name="Yvonne Van Wyk" userId="2cacfddda6a4f228" providerId="LiveId" clId="{FD26D1E8-FBC8-41B9-B7FB-64BA47EC0809}" dt="2026-01-25T13:21:51.093" v="721" actId="47"/>
        <pc:sldMkLst>
          <pc:docMk/>
          <pc:sldMk cId="0" sldId="257"/>
        </pc:sldMkLst>
      </pc:sldChg>
      <pc:sldChg chg="addSp modSp add del mod">
        <pc:chgData name="Yvonne Van Wyk" userId="2cacfddda6a4f228" providerId="LiveId" clId="{FD26D1E8-FBC8-41B9-B7FB-64BA47EC0809}" dt="2026-01-25T13:21:49.829" v="720" actId="47"/>
        <pc:sldMkLst>
          <pc:docMk/>
          <pc:sldMk cId="0" sldId="26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1022" tIns="45511" rIns="91022" bIns="45511" rtlCol="0"/>
          <a:lstStyle>
            <a:lvl1pPr algn="l">
              <a:defRPr sz="1200"/>
            </a:lvl1pPr>
          </a:lstStyle>
          <a:p>
            <a:endParaRPr lang="en-ZA"/>
          </a:p>
        </p:txBody>
      </p:sp>
      <p:sp>
        <p:nvSpPr>
          <p:cNvPr id="3" name="Date Placeholder 2"/>
          <p:cNvSpPr>
            <a:spLocks noGrp="1"/>
          </p:cNvSpPr>
          <p:nvPr>
            <p:ph type="dt" sz="quarter" idx="1"/>
          </p:nvPr>
        </p:nvSpPr>
        <p:spPr>
          <a:xfrm>
            <a:off x="3851343" y="0"/>
            <a:ext cx="2946348" cy="496491"/>
          </a:xfrm>
          <a:prstGeom prst="rect">
            <a:avLst/>
          </a:prstGeom>
        </p:spPr>
        <p:txBody>
          <a:bodyPr vert="horz" lIns="91022" tIns="45511" rIns="91022" bIns="45511" rtlCol="0"/>
          <a:lstStyle>
            <a:lvl1pPr algn="r">
              <a:defRPr sz="1200"/>
            </a:lvl1pPr>
          </a:lstStyle>
          <a:p>
            <a:fld id="{3C7F9F0A-ACCE-4D3D-9F91-B8B0DFCD6F1E}" type="datetimeFigureOut">
              <a:rPr lang="en-ZA" smtClean="0"/>
              <a:pPr/>
              <a:t>2026/01/25</a:t>
            </a:fld>
            <a:endParaRPr lang="en-ZA"/>
          </a:p>
        </p:txBody>
      </p:sp>
      <p:sp>
        <p:nvSpPr>
          <p:cNvPr id="4" name="Footer Placeholder 3"/>
          <p:cNvSpPr>
            <a:spLocks noGrp="1"/>
          </p:cNvSpPr>
          <p:nvPr>
            <p:ph type="ftr" sz="quarter" idx="2"/>
          </p:nvPr>
        </p:nvSpPr>
        <p:spPr>
          <a:xfrm>
            <a:off x="0" y="9431600"/>
            <a:ext cx="2946348" cy="496491"/>
          </a:xfrm>
          <a:prstGeom prst="rect">
            <a:avLst/>
          </a:prstGeom>
        </p:spPr>
        <p:txBody>
          <a:bodyPr vert="horz" lIns="91022" tIns="45511" rIns="91022" bIns="45511" rtlCol="0" anchor="b"/>
          <a:lstStyle>
            <a:lvl1pPr algn="l">
              <a:defRPr sz="1200"/>
            </a:lvl1pPr>
          </a:lstStyle>
          <a:p>
            <a:endParaRPr lang="en-ZA"/>
          </a:p>
        </p:txBody>
      </p:sp>
      <p:sp>
        <p:nvSpPr>
          <p:cNvPr id="5" name="Slide Number Placeholder 4"/>
          <p:cNvSpPr>
            <a:spLocks noGrp="1"/>
          </p:cNvSpPr>
          <p:nvPr>
            <p:ph type="sldNum" sz="quarter" idx="3"/>
          </p:nvPr>
        </p:nvSpPr>
        <p:spPr>
          <a:xfrm>
            <a:off x="3851343" y="9431600"/>
            <a:ext cx="2946348" cy="496491"/>
          </a:xfrm>
          <a:prstGeom prst="rect">
            <a:avLst/>
          </a:prstGeom>
        </p:spPr>
        <p:txBody>
          <a:bodyPr vert="horz" lIns="91022" tIns="45511" rIns="91022" bIns="45511" rtlCol="0" anchor="b"/>
          <a:lstStyle>
            <a:lvl1pPr algn="r">
              <a:defRPr sz="1200"/>
            </a:lvl1pPr>
          </a:lstStyle>
          <a:p>
            <a:fld id="{3B00CD74-F39A-4D7D-A73A-4DB609E22B1C}" type="slidenum">
              <a:rPr lang="en-ZA" smtClean="0"/>
              <a:pPr/>
              <a:t>‹#›</a:t>
            </a:fld>
            <a:endParaRPr lang="en-Z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1022" tIns="45511" rIns="91022" bIns="45511" rtlCol="0"/>
          <a:lstStyle>
            <a:lvl1pPr algn="l">
              <a:defRPr sz="1200"/>
            </a:lvl1pPr>
          </a:lstStyle>
          <a:p>
            <a:endParaRPr lang="en-ZA"/>
          </a:p>
        </p:txBody>
      </p:sp>
      <p:sp>
        <p:nvSpPr>
          <p:cNvPr id="3" name="Date Placeholder 2"/>
          <p:cNvSpPr>
            <a:spLocks noGrp="1"/>
          </p:cNvSpPr>
          <p:nvPr>
            <p:ph type="dt" idx="1"/>
          </p:nvPr>
        </p:nvSpPr>
        <p:spPr>
          <a:xfrm>
            <a:off x="3851343" y="0"/>
            <a:ext cx="2946348" cy="496491"/>
          </a:xfrm>
          <a:prstGeom prst="rect">
            <a:avLst/>
          </a:prstGeom>
        </p:spPr>
        <p:txBody>
          <a:bodyPr vert="horz" lIns="91022" tIns="45511" rIns="91022" bIns="45511" rtlCol="0"/>
          <a:lstStyle>
            <a:lvl1pPr algn="r">
              <a:defRPr sz="1200"/>
            </a:lvl1pPr>
          </a:lstStyle>
          <a:p>
            <a:fld id="{661F95E4-A2EC-4B97-94AC-DE66176063FB}" type="datetimeFigureOut">
              <a:rPr lang="en-ZA" smtClean="0"/>
              <a:pPr/>
              <a:t>2026/01/25</a:t>
            </a:fld>
            <a:endParaRPr lang="en-ZA"/>
          </a:p>
        </p:txBody>
      </p:sp>
      <p:sp>
        <p:nvSpPr>
          <p:cNvPr id="4" name="Slide Image Placeholder 3"/>
          <p:cNvSpPr>
            <a:spLocks noGrp="1" noRot="1" noChangeAspect="1"/>
          </p:cNvSpPr>
          <p:nvPr>
            <p:ph type="sldImg" idx="2"/>
          </p:nvPr>
        </p:nvSpPr>
        <p:spPr>
          <a:xfrm>
            <a:off x="2003425" y="744538"/>
            <a:ext cx="2792413" cy="3724275"/>
          </a:xfrm>
          <a:prstGeom prst="rect">
            <a:avLst/>
          </a:prstGeom>
          <a:noFill/>
          <a:ln w="12700">
            <a:solidFill>
              <a:prstClr val="black"/>
            </a:solidFill>
          </a:ln>
        </p:spPr>
        <p:txBody>
          <a:bodyPr vert="horz" lIns="91022" tIns="45511" rIns="91022" bIns="45511" rtlCol="0" anchor="ctr"/>
          <a:lstStyle/>
          <a:p>
            <a:endParaRPr lang="en-ZA"/>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1022" tIns="45511" rIns="91022" bIns="455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31600"/>
            <a:ext cx="2946348" cy="496491"/>
          </a:xfrm>
          <a:prstGeom prst="rect">
            <a:avLst/>
          </a:prstGeom>
        </p:spPr>
        <p:txBody>
          <a:bodyPr vert="horz" lIns="91022" tIns="45511" rIns="91022" bIns="45511" rtlCol="0" anchor="b"/>
          <a:lstStyle>
            <a:lvl1pPr algn="l">
              <a:defRPr sz="1200"/>
            </a:lvl1pPr>
          </a:lstStyle>
          <a:p>
            <a:endParaRPr lang="en-ZA"/>
          </a:p>
        </p:txBody>
      </p:sp>
      <p:sp>
        <p:nvSpPr>
          <p:cNvPr id="7" name="Slide Number Placeholder 6"/>
          <p:cNvSpPr>
            <a:spLocks noGrp="1"/>
          </p:cNvSpPr>
          <p:nvPr>
            <p:ph type="sldNum" sz="quarter" idx="5"/>
          </p:nvPr>
        </p:nvSpPr>
        <p:spPr>
          <a:xfrm>
            <a:off x="3851343" y="9431600"/>
            <a:ext cx="2946348" cy="496491"/>
          </a:xfrm>
          <a:prstGeom prst="rect">
            <a:avLst/>
          </a:prstGeom>
        </p:spPr>
        <p:txBody>
          <a:bodyPr vert="horz" lIns="91022" tIns="45511" rIns="91022" bIns="45511" rtlCol="0" anchor="b"/>
          <a:lstStyle>
            <a:lvl1pPr algn="r">
              <a:defRPr sz="1200"/>
            </a:lvl1pPr>
          </a:lstStyle>
          <a:p>
            <a:fld id="{CB459D04-D49D-48BB-AE8F-A0F200C5351A}" type="slidenum">
              <a:rPr lang="en-ZA" smtClean="0"/>
              <a:pPr/>
              <a:t>‹#›</a:t>
            </a:fld>
            <a:endParaRPr lang="en-ZA"/>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endParaRPr lang="en-ZA"/>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84CECEFA-50D6-4AEE-BF5C-021078876968}" type="datetime1">
              <a:rPr lang="en-ZA" smtClean="0"/>
              <a:pPr/>
              <a:t>2026/01/25</a:t>
            </a:fld>
            <a:endParaRPr lang="en-ZA"/>
          </a:p>
        </p:txBody>
      </p:sp>
      <p:sp>
        <p:nvSpPr>
          <p:cNvPr id="5" name="Footer Placeholder 4"/>
          <p:cNvSpPr>
            <a:spLocks noGrp="1"/>
          </p:cNvSpPr>
          <p:nvPr>
            <p:ph type="ftr" sz="quarter" idx="11"/>
          </p:nvPr>
        </p:nvSpPr>
        <p:spPr/>
        <p:txBody>
          <a:bodyPr/>
          <a:lstStyle/>
          <a:p>
            <a:r>
              <a:rPr lang="en-ZA"/>
              <a:t>7 Woodlands Ave, Hurlingham Manor, Sandton   011 789 5307   www.hurlycurly.co.za   info@hurlycurly.co.za</a:t>
            </a:r>
          </a:p>
        </p:txBody>
      </p:sp>
      <p:sp>
        <p:nvSpPr>
          <p:cNvPr id="6" name="Slide Number Placeholder 5"/>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C356702F-2C11-45E4-A735-CF63C25B951F}" type="datetime1">
              <a:rPr lang="en-ZA" smtClean="0"/>
              <a:pPr/>
              <a:t>2026/01/25</a:t>
            </a:fld>
            <a:endParaRPr lang="en-ZA"/>
          </a:p>
        </p:txBody>
      </p:sp>
      <p:sp>
        <p:nvSpPr>
          <p:cNvPr id="5" name="Footer Placeholder 4"/>
          <p:cNvSpPr>
            <a:spLocks noGrp="1"/>
          </p:cNvSpPr>
          <p:nvPr>
            <p:ph type="ftr" sz="quarter" idx="11"/>
          </p:nvPr>
        </p:nvSpPr>
        <p:spPr/>
        <p:txBody>
          <a:bodyPr/>
          <a:lstStyle/>
          <a:p>
            <a:r>
              <a:rPr lang="en-ZA"/>
              <a:t>7 Woodlands Ave, Hurlingham Manor, Sandton   011 789 5307   www.hurlycurly.co.za   info@hurlycurly.co.za</a:t>
            </a:r>
          </a:p>
        </p:txBody>
      </p:sp>
      <p:sp>
        <p:nvSpPr>
          <p:cNvPr id="6" name="Slide Number Placeholder 5"/>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257177"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B14ECE65-FDD5-42F6-A25C-0A39D8859810}" type="datetime1">
              <a:rPr lang="en-ZA" smtClean="0"/>
              <a:pPr/>
              <a:t>2026/01/25</a:t>
            </a:fld>
            <a:endParaRPr lang="en-ZA"/>
          </a:p>
        </p:txBody>
      </p:sp>
      <p:sp>
        <p:nvSpPr>
          <p:cNvPr id="5" name="Footer Placeholder 4"/>
          <p:cNvSpPr>
            <a:spLocks noGrp="1"/>
          </p:cNvSpPr>
          <p:nvPr>
            <p:ph type="ftr" sz="quarter" idx="11"/>
          </p:nvPr>
        </p:nvSpPr>
        <p:spPr/>
        <p:txBody>
          <a:bodyPr/>
          <a:lstStyle/>
          <a:p>
            <a:r>
              <a:rPr lang="en-ZA"/>
              <a:t>7 Woodlands Ave, Hurlingham Manor, Sandton   011 789 5307   www.hurlycurly.co.za   info@hurlycurly.co.za</a:t>
            </a:r>
          </a:p>
        </p:txBody>
      </p:sp>
      <p:sp>
        <p:nvSpPr>
          <p:cNvPr id="6" name="Slide Number Placeholder 5"/>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8953E8D8-E9FB-417F-B351-2D86C8F0BADC}" type="datetime1">
              <a:rPr lang="en-ZA" smtClean="0"/>
              <a:pPr/>
              <a:t>2026/01/25</a:t>
            </a:fld>
            <a:endParaRPr lang="en-ZA"/>
          </a:p>
        </p:txBody>
      </p:sp>
      <p:sp>
        <p:nvSpPr>
          <p:cNvPr id="5" name="Footer Placeholder 4"/>
          <p:cNvSpPr>
            <a:spLocks noGrp="1"/>
          </p:cNvSpPr>
          <p:nvPr>
            <p:ph type="ftr" sz="quarter" idx="11"/>
          </p:nvPr>
        </p:nvSpPr>
        <p:spPr/>
        <p:txBody>
          <a:bodyPr/>
          <a:lstStyle/>
          <a:p>
            <a:r>
              <a:rPr lang="en-ZA"/>
              <a:t>7 Woodlands Ave, Hurlingham Manor, Sandton   011 789 5307   www.hurlycurly.co.za   info@hurlycurly.co.za</a:t>
            </a:r>
          </a:p>
        </p:txBody>
      </p:sp>
      <p:sp>
        <p:nvSpPr>
          <p:cNvPr id="6" name="Slide Number Placeholder 5"/>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541735" y="3875621"/>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67A13-10B2-4E71-ACBC-1D583B8737E6}" type="datetime1">
              <a:rPr lang="en-ZA" smtClean="0"/>
              <a:pPr/>
              <a:t>2026/01/25</a:t>
            </a:fld>
            <a:endParaRPr lang="en-ZA"/>
          </a:p>
        </p:txBody>
      </p:sp>
      <p:sp>
        <p:nvSpPr>
          <p:cNvPr id="5" name="Footer Placeholder 4"/>
          <p:cNvSpPr>
            <a:spLocks noGrp="1"/>
          </p:cNvSpPr>
          <p:nvPr>
            <p:ph type="ftr" sz="quarter" idx="11"/>
          </p:nvPr>
        </p:nvSpPr>
        <p:spPr/>
        <p:txBody>
          <a:bodyPr/>
          <a:lstStyle/>
          <a:p>
            <a:r>
              <a:rPr lang="en-ZA"/>
              <a:t>7 Woodlands Ave, Hurlingham Manor, Sandton   011 789 5307   www.hurlycurly.co.za   info@hurlycurly.co.za</a:t>
            </a:r>
          </a:p>
        </p:txBody>
      </p:sp>
      <p:sp>
        <p:nvSpPr>
          <p:cNvPr id="6" name="Slide Number Placeholder 5"/>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257177"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A52F6A1A-FE7E-4CDF-922E-0696841102F0}" type="datetime1">
              <a:rPr lang="en-ZA" smtClean="0"/>
              <a:pPr/>
              <a:t>2026/01/25</a:t>
            </a:fld>
            <a:endParaRPr lang="en-ZA"/>
          </a:p>
        </p:txBody>
      </p:sp>
      <p:sp>
        <p:nvSpPr>
          <p:cNvPr id="6" name="Footer Placeholder 5"/>
          <p:cNvSpPr>
            <a:spLocks noGrp="1"/>
          </p:cNvSpPr>
          <p:nvPr>
            <p:ph type="ftr" sz="quarter" idx="11"/>
          </p:nvPr>
        </p:nvSpPr>
        <p:spPr/>
        <p:txBody>
          <a:bodyPr/>
          <a:lstStyle/>
          <a:p>
            <a:r>
              <a:rPr lang="en-ZA"/>
              <a:t>7 Woodlands Ave, Hurlingham Manor, Sandton   011 789 5307   www.hurlycurly.co.za   info@hurlycurly.co.za</a:t>
            </a:r>
          </a:p>
        </p:txBody>
      </p:sp>
      <p:sp>
        <p:nvSpPr>
          <p:cNvPr id="7" name="Slide Number Placeholder 6"/>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792C60B7-9D49-4DCD-B021-79709D12FEB6}" type="datetime1">
              <a:rPr lang="en-ZA" smtClean="0"/>
              <a:pPr/>
              <a:t>2026/01/25</a:t>
            </a:fld>
            <a:endParaRPr lang="en-ZA"/>
          </a:p>
        </p:txBody>
      </p:sp>
      <p:sp>
        <p:nvSpPr>
          <p:cNvPr id="8" name="Footer Placeholder 7"/>
          <p:cNvSpPr>
            <a:spLocks noGrp="1"/>
          </p:cNvSpPr>
          <p:nvPr>
            <p:ph type="ftr" sz="quarter" idx="11"/>
          </p:nvPr>
        </p:nvSpPr>
        <p:spPr/>
        <p:txBody>
          <a:bodyPr/>
          <a:lstStyle/>
          <a:p>
            <a:r>
              <a:rPr lang="en-ZA"/>
              <a:t>7 Woodlands Ave, Hurlingham Manor, Sandton   011 789 5307   www.hurlycurly.co.za   info@hurlycurly.co.za</a:t>
            </a:r>
          </a:p>
        </p:txBody>
      </p:sp>
      <p:sp>
        <p:nvSpPr>
          <p:cNvPr id="9" name="Slide Number Placeholder 8"/>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9FDF1D6A-5EB1-43A0-8608-90C3EF21DBAD}" type="datetime1">
              <a:rPr lang="en-ZA" smtClean="0"/>
              <a:pPr/>
              <a:t>2026/01/25</a:t>
            </a:fld>
            <a:endParaRPr lang="en-ZA"/>
          </a:p>
        </p:txBody>
      </p:sp>
      <p:sp>
        <p:nvSpPr>
          <p:cNvPr id="4" name="Footer Placeholder 3"/>
          <p:cNvSpPr>
            <a:spLocks noGrp="1"/>
          </p:cNvSpPr>
          <p:nvPr>
            <p:ph type="ftr" sz="quarter" idx="11"/>
          </p:nvPr>
        </p:nvSpPr>
        <p:spPr/>
        <p:txBody>
          <a:bodyPr/>
          <a:lstStyle/>
          <a:p>
            <a:r>
              <a:rPr lang="en-ZA"/>
              <a:t>7 Woodlands Ave, Hurlingham Manor, Sandton   011 789 5307   www.hurlycurly.co.za   info@hurlycurly.co.za</a:t>
            </a:r>
          </a:p>
        </p:txBody>
      </p:sp>
      <p:sp>
        <p:nvSpPr>
          <p:cNvPr id="5" name="Slide Number Placeholder 4"/>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700F6-2E2A-45D2-80CB-8B8C8FFBAACD}" type="datetime1">
              <a:rPr lang="en-ZA" smtClean="0"/>
              <a:pPr/>
              <a:t>2026/01/25</a:t>
            </a:fld>
            <a:endParaRPr lang="en-ZA"/>
          </a:p>
        </p:txBody>
      </p:sp>
      <p:sp>
        <p:nvSpPr>
          <p:cNvPr id="3" name="Footer Placeholder 2"/>
          <p:cNvSpPr>
            <a:spLocks noGrp="1"/>
          </p:cNvSpPr>
          <p:nvPr>
            <p:ph type="ftr" sz="quarter" idx="11"/>
          </p:nvPr>
        </p:nvSpPr>
        <p:spPr/>
        <p:txBody>
          <a:bodyPr/>
          <a:lstStyle/>
          <a:p>
            <a:r>
              <a:rPr lang="en-ZA"/>
              <a:t>7 Woodlands Ave, Hurlingham Manor, Sandton   011 789 5307   www.hurlycurly.co.za   info@hurlycurly.co.za</a:t>
            </a:r>
          </a:p>
        </p:txBody>
      </p:sp>
      <p:sp>
        <p:nvSpPr>
          <p:cNvPr id="4" name="Slide Number Placeholder 3"/>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342902" y="1913470"/>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36F55-8F81-4CF5-AA00-E9E04ADE5EA1}" type="datetime1">
              <a:rPr lang="en-ZA" smtClean="0"/>
              <a:pPr/>
              <a:t>2026/01/25</a:t>
            </a:fld>
            <a:endParaRPr lang="en-ZA"/>
          </a:p>
        </p:txBody>
      </p:sp>
      <p:sp>
        <p:nvSpPr>
          <p:cNvPr id="6" name="Footer Placeholder 5"/>
          <p:cNvSpPr>
            <a:spLocks noGrp="1"/>
          </p:cNvSpPr>
          <p:nvPr>
            <p:ph type="ftr" sz="quarter" idx="11"/>
          </p:nvPr>
        </p:nvSpPr>
        <p:spPr/>
        <p:txBody>
          <a:bodyPr/>
          <a:lstStyle/>
          <a:p>
            <a:r>
              <a:rPr lang="en-ZA"/>
              <a:t>7 Woodlands Ave, Hurlingham Manor, Sandton   011 789 5307   www.hurlycurly.co.za   info@hurlycurly.co.za</a:t>
            </a:r>
          </a:p>
        </p:txBody>
      </p:sp>
      <p:sp>
        <p:nvSpPr>
          <p:cNvPr id="7" name="Slide Number Placeholder 6"/>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6243329-4C82-48F9-A852-110C3EBE29BF}" type="datetime1">
              <a:rPr lang="en-ZA" smtClean="0"/>
              <a:pPr/>
              <a:t>2026/01/25</a:t>
            </a:fld>
            <a:endParaRPr lang="en-ZA"/>
          </a:p>
        </p:txBody>
      </p:sp>
      <p:sp>
        <p:nvSpPr>
          <p:cNvPr id="6" name="Footer Placeholder 5"/>
          <p:cNvSpPr>
            <a:spLocks noGrp="1"/>
          </p:cNvSpPr>
          <p:nvPr>
            <p:ph type="ftr" sz="quarter" idx="11"/>
          </p:nvPr>
        </p:nvSpPr>
        <p:spPr/>
        <p:txBody>
          <a:bodyPr/>
          <a:lstStyle/>
          <a:p>
            <a:r>
              <a:rPr lang="en-ZA"/>
              <a:t>7 Woodlands Ave, Hurlingham Manor, Sandton   011 789 5307   www.hurlycurly.co.za   info@hurlycurly.co.za</a:t>
            </a:r>
          </a:p>
        </p:txBody>
      </p:sp>
      <p:sp>
        <p:nvSpPr>
          <p:cNvPr id="7" name="Slide Number Placeholder 6"/>
          <p:cNvSpPr>
            <a:spLocks noGrp="1"/>
          </p:cNvSpPr>
          <p:nvPr>
            <p:ph type="sldNum" sz="quarter" idx="12"/>
          </p:nvPr>
        </p:nvSpPr>
        <p:spPr/>
        <p:txBody>
          <a:bodyPr/>
          <a:lstStyle/>
          <a:p>
            <a:fld id="{993C108C-0A95-4418-87A9-77A12F8DD999}"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342900" y="2133604"/>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342900" y="8475137"/>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F9C50E0-6FEF-43CD-95E9-9697C589EEB8}" type="datetime1">
              <a:rPr lang="en-ZA" smtClean="0"/>
              <a:pPr/>
              <a:t>2026/01/25</a:t>
            </a:fld>
            <a:endParaRPr lang="en-ZA"/>
          </a:p>
        </p:txBody>
      </p:sp>
      <p:sp>
        <p:nvSpPr>
          <p:cNvPr id="5" name="Footer Placeholder 4"/>
          <p:cNvSpPr>
            <a:spLocks noGrp="1"/>
          </p:cNvSpPr>
          <p:nvPr>
            <p:ph type="ftr" sz="quarter" idx="3"/>
          </p:nvPr>
        </p:nvSpPr>
        <p:spPr>
          <a:xfrm>
            <a:off x="2343150" y="8475137"/>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A"/>
              <a:t>7 Woodlands Ave, Hurlingham Manor, Sandton   011 789 5307   www.hurlycurly.co.za   info@hurlycurly.co.za</a:t>
            </a:r>
          </a:p>
        </p:txBody>
      </p:sp>
      <p:sp>
        <p:nvSpPr>
          <p:cNvPr id="6" name="Slide Number Placeholder 5"/>
          <p:cNvSpPr>
            <a:spLocks noGrp="1"/>
          </p:cNvSpPr>
          <p:nvPr>
            <p:ph type="sldNum" sz="quarter" idx="4"/>
          </p:nvPr>
        </p:nvSpPr>
        <p:spPr>
          <a:xfrm>
            <a:off x="4914900" y="8475137"/>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93C108C-0A95-4418-87A9-77A12F8DD999}"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2348880" y="4572000"/>
            <a:ext cx="54006" cy="192021"/>
          </a:xfrm>
          <a:prstGeom prst="ellipse">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ZA"/>
          </a:p>
        </p:txBody>
      </p:sp>
      <p:sp>
        <p:nvSpPr>
          <p:cNvPr id="10" name="Teardrop 9"/>
          <p:cNvSpPr/>
          <p:nvPr/>
        </p:nvSpPr>
        <p:spPr>
          <a:xfrm>
            <a:off x="3374994" y="4572000"/>
            <a:ext cx="216024" cy="384043"/>
          </a:xfrm>
          <a:prstGeom prst="teardrop">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p:cNvSpPr txBox="1"/>
          <p:nvPr/>
        </p:nvSpPr>
        <p:spPr>
          <a:xfrm>
            <a:off x="0" y="8836223"/>
            <a:ext cx="306035" cy="307777"/>
          </a:xfrm>
          <a:prstGeom prst="rect">
            <a:avLst/>
          </a:prstGeom>
          <a:noFill/>
        </p:spPr>
        <p:txBody>
          <a:bodyPr wrap="square" rtlCol="0">
            <a:spAutoFit/>
          </a:bodyPr>
          <a:lstStyle/>
          <a:p>
            <a:r>
              <a:rPr lang="en-ZA" sz="1400" dirty="0"/>
              <a:t>1</a:t>
            </a:r>
          </a:p>
        </p:txBody>
      </p:sp>
      <p:sp>
        <p:nvSpPr>
          <p:cNvPr id="13" name="TextBox 12"/>
          <p:cNvSpPr txBox="1"/>
          <p:nvPr/>
        </p:nvSpPr>
        <p:spPr>
          <a:xfrm>
            <a:off x="5323329" y="735975"/>
            <a:ext cx="3069341" cy="707886"/>
          </a:xfrm>
          <a:prstGeom prst="rect">
            <a:avLst/>
          </a:prstGeom>
          <a:noFill/>
        </p:spPr>
        <p:txBody>
          <a:bodyPr wrap="square" rtlCol="0">
            <a:spAutoFit/>
          </a:bodyPr>
          <a:lstStyle/>
          <a:p>
            <a:pPr marL="342900" indent="-342900"/>
            <a:r>
              <a:rPr lang="en-ZA" sz="1000" dirty="0">
                <a:latin typeface="Mangal Pro" panose="00000500000000000000" pitchFamily="2" charset="0"/>
                <a:ea typeface="Nirmala UI" panose="020B0502040204020203" pitchFamily="34" charset="0"/>
                <a:cs typeface="Nirmala UI" panose="020B0502040204020203" pitchFamily="34" charset="0"/>
              </a:rPr>
              <a:t>Yvonne Van Wyk		</a:t>
            </a:r>
          </a:p>
          <a:p>
            <a:pPr marL="342900" indent="-342900"/>
            <a:r>
              <a:rPr lang="en-ZA" sz="1000" dirty="0">
                <a:latin typeface="Mangal Pro" panose="00000500000000000000" pitchFamily="2" charset="0"/>
                <a:ea typeface="Nirmala UI" panose="020B0502040204020203" pitchFamily="34" charset="0"/>
                <a:cs typeface="Nirmala UI" panose="020B0502040204020203" pitchFamily="34" charset="0"/>
              </a:rPr>
              <a:t>083 469 7709</a:t>
            </a:r>
          </a:p>
          <a:p>
            <a:pPr marL="342900" indent="-342900"/>
            <a:r>
              <a:rPr lang="en-ZA" sz="1000" dirty="0">
                <a:latin typeface="Mangal Pro" panose="00000500000000000000" pitchFamily="2" charset="0"/>
                <a:ea typeface="Nirmala UI" panose="020B0502040204020203" pitchFamily="34" charset="0"/>
                <a:cs typeface="Nirmala UI" panose="020B0502040204020203" pitchFamily="34" charset="0"/>
              </a:rPr>
              <a:t>info@lifeprep.co.za        </a:t>
            </a:r>
          </a:p>
          <a:p>
            <a:pPr marL="342900" indent="-342900"/>
            <a:r>
              <a:rPr lang="en-ZA" sz="1000" dirty="0">
                <a:latin typeface="Mangal Pro" panose="00000500000000000000" pitchFamily="2" charset="0"/>
                <a:ea typeface="Nirmala UI" panose="020B0502040204020203" pitchFamily="34" charset="0"/>
                <a:cs typeface="Nirmala UI" panose="020B0502040204020203" pitchFamily="34" charset="0"/>
              </a:rPr>
              <a:t>www.lifeprep.co.za</a:t>
            </a:r>
          </a:p>
        </p:txBody>
      </p:sp>
      <p:sp>
        <p:nvSpPr>
          <p:cNvPr id="14" name="TextBox 13">
            <a:extLst>
              <a:ext uri="{FF2B5EF4-FFF2-40B4-BE49-F238E27FC236}">
                <a16:creationId xmlns:a16="http://schemas.microsoft.com/office/drawing/2014/main" id="{D5DF7E66-DB09-42E1-B1C0-FFE63470B704}"/>
              </a:ext>
            </a:extLst>
          </p:cNvPr>
          <p:cNvSpPr txBox="1"/>
          <p:nvPr/>
        </p:nvSpPr>
        <p:spPr>
          <a:xfrm>
            <a:off x="5705872" y="8861405"/>
            <a:ext cx="1152128" cy="215444"/>
          </a:xfrm>
          <a:prstGeom prst="rect">
            <a:avLst/>
          </a:prstGeom>
          <a:noFill/>
        </p:spPr>
        <p:txBody>
          <a:bodyPr wrap="square" rtlCol="0">
            <a:spAutoFit/>
          </a:bodyPr>
          <a:lstStyle/>
          <a:p>
            <a:r>
              <a:rPr lang="en-ZA" sz="800" dirty="0"/>
              <a:t>INITIAL   </a:t>
            </a:r>
            <a:r>
              <a:rPr lang="en-ZA" sz="800" u="sng" dirty="0"/>
              <a:t>	</a:t>
            </a:r>
          </a:p>
        </p:txBody>
      </p:sp>
      <p:sp>
        <p:nvSpPr>
          <p:cNvPr id="7" name="TextBox 6">
            <a:extLst>
              <a:ext uri="{FF2B5EF4-FFF2-40B4-BE49-F238E27FC236}">
                <a16:creationId xmlns:a16="http://schemas.microsoft.com/office/drawing/2014/main" id="{F0A15A59-BD5B-4E66-9101-88F37D8670FD}"/>
              </a:ext>
            </a:extLst>
          </p:cNvPr>
          <p:cNvSpPr txBox="1"/>
          <p:nvPr/>
        </p:nvSpPr>
        <p:spPr>
          <a:xfrm flipH="1">
            <a:off x="57079" y="683568"/>
            <a:ext cx="6743835" cy="4555093"/>
          </a:xfrm>
          <a:prstGeom prst="rect">
            <a:avLst/>
          </a:prstGeom>
          <a:noFill/>
        </p:spPr>
        <p:txBody>
          <a:bodyPr wrap="square" rtlCol="0">
            <a:spAutoFit/>
          </a:bodyPr>
          <a:lstStyle/>
          <a:p>
            <a:pPr algn="ctr"/>
            <a:r>
              <a:rPr lang="en-ZA" sz="2500" dirty="0">
                <a:latin typeface="Mangal Pro" panose="00000500000000000000" pitchFamily="2" charset="0"/>
              </a:rPr>
              <a:t>2026</a:t>
            </a:r>
          </a:p>
          <a:p>
            <a:pPr algn="ctr"/>
            <a:r>
              <a:rPr lang="en-ZA" sz="2500" dirty="0">
                <a:latin typeface="Mangal Pro" panose="00000500000000000000" pitchFamily="2" charset="0"/>
              </a:rPr>
              <a:t>Registration Form</a:t>
            </a:r>
          </a:p>
          <a:p>
            <a:endParaRPr lang="en-ZA" sz="1200" dirty="0">
              <a:latin typeface="Mangal Pro" panose="00000500000000000000" pitchFamily="2" charset="0"/>
            </a:endParaRPr>
          </a:p>
          <a:p>
            <a:r>
              <a:rPr lang="en-ZA" sz="1400" b="1" u="sng" dirty="0">
                <a:latin typeface="Mangal Pro" panose="00000500000000000000" pitchFamily="2" charset="0"/>
              </a:rPr>
              <a:t>Particulars of Children</a:t>
            </a: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endParaRPr lang="en-ZA" sz="1200" dirty="0">
              <a:latin typeface="Mangal Pro" panose="00000500000000000000" pitchFamily="2" charset="0"/>
            </a:endParaRPr>
          </a:p>
          <a:p>
            <a:r>
              <a:rPr lang="en-ZA" sz="1200" dirty="0">
                <a:latin typeface="Mangal Pro" panose="00000500000000000000" pitchFamily="2" charset="0"/>
              </a:rPr>
              <a:t>Child’s ID Number: ____________________________________________________</a:t>
            </a:r>
          </a:p>
          <a:p>
            <a:endParaRPr lang="en-ZA" sz="1200" dirty="0">
              <a:latin typeface="Mangal Pro" panose="00000500000000000000" pitchFamily="2" charset="0"/>
            </a:endParaRPr>
          </a:p>
          <a:p>
            <a:r>
              <a:rPr lang="en-ZA" sz="1200" dirty="0">
                <a:latin typeface="Mangal Pro" panose="00000500000000000000" pitchFamily="2" charset="0"/>
              </a:rPr>
              <a:t>Allergies _______________________________________________________________________</a:t>
            </a:r>
          </a:p>
          <a:p>
            <a:endParaRPr lang="en-ZA" sz="1200" dirty="0">
              <a:latin typeface="Mangal Pro" panose="00000500000000000000" pitchFamily="2" charset="0"/>
            </a:endParaRPr>
          </a:p>
          <a:p>
            <a:r>
              <a:rPr lang="en-ZA" sz="1200" dirty="0">
                <a:latin typeface="Mangal Pro" panose="00000500000000000000" pitchFamily="2" charset="0"/>
              </a:rPr>
              <a:t>Medical Aid______________________________ Member Number_______________________</a:t>
            </a:r>
          </a:p>
          <a:p>
            <a:endParaRPr lang="en-ZA" sz="1200" u="sng" dirty="0">
              <a:latin typeface="Mangal Pro" panose="00000500000000000000" pitchFamily="2" charset="0"/>
            </a:endParaRPr>
          </a:p>
          <a:p>
            <a:r>
              <a:rPr lang="en-ZA" sz="1200" b="1" u="sng" dirty="0">
                <a:latin typeface="Mangal Pro" panose="00000500000000000000" pitchFamily="2" charset="0"/>
              </a:rPr>
              <a:t>Parents</a:t>
            </a:r>
          </a:p>
          <a:p>
            <a:endParaRPr lang="en-ZA" sz="600" u="sng" dirty="0">
              <a:latin typeface="Mangal Pro" panose="00000500000000000000" pitchFamily="2" charset="0"/>
            </a:endParaRPr>
          </a:p>
          <a:p>
            <a:r>
              <a:rPr lang="en-ZA" sz="1200" dirty="0">
                <a:latin typeface="Mangal Pro" panose="00000500000000000000" pitchFamily="2" charset="0"/>
              </a:rPr>
              <a:t>Marital Status: _____________________ Child’s Primary residence:__________________</a:t>
            </a:r>
          </a:p>
        </p:txBody>
      </p:sp>
      <p:graphicFrame>
        <p:nvGraphicFramePr>
          <p:cNvPr id="16" name="Table 18">
            <a:extLst>
              <a:ext uri="{FF2B5EF4-FFF2-40B4-BE49-F238E27FC236}">
                <a16:creationId xmlns:a16="http://schemas.microsoft.com/office/drawing/2014/main" id="{BF1500DC-BF2C-4619-A341-E41E7AA08CA8}"/>
              </a:ext>
            </a:extLst>
          </p:cNvPr>
          <p:cNvGraphicFramePr>
            <a:graphicFrameLocks noGrp="1"/>
          </p:cNvGraphicFramePr>
          <p:nvPr>
            <p:extLst>
              <p:ext uri="{D42A27DB-BD31-4B8C-83A1-F6EECF244321}">
                <p14:modId xmlns:p14="http://schemas.microsoft.com/office/powerpoint/2010/main" val="316757530"/>
              </p:ext>
            </p:extLst>
          </p:nvPr>
        </p:nvGraphicFramePr>
        <p:xfrm>
          <a:off x="141049" y="5216434"/>
          <a:ext cx="6575893" cy="3599334"/>
        </p:xfrm>
        <a:graphic>
          <a:graphicData uri="http://schemas.openxmlformats.org/drawingml/2006/table">
            <a:tbl>
              <a:tblPr firstRow="1" bandRow="1">
                <a:tableStyleId>{5940675A-B579-460E-94D1-54222C63F5DA}</a:tableStyleId>
              </a:tblPr>
              <a:tblGrid>
                <a:gridCol w="1559755">
                  <a:extLst>
                    <a:ext uri="{9D8B030D-6E8A-4147-A177-3AD203B41FA5}">
                      <a16:colId xmlns:a16="http://schemas.microsoft.com/office/drawing/2014/main" val="3437288257"/>
                    </a:ext>
                  </a:extLst>
                </a:gridCol>
                <a:gridCol w="2508069">
                  <a:extLst>
                    <a:ext uri="{9D8B030D-6E8A-4147-A177-3AD203B41FA5}">
                      <a16:colId xmlns:a16="http://schemas.microsoft.com/office/drawing/2014/main" val="81083515"/>
                    </a:ext>
                  </a:extLst>
                </a:gridCol>
                <a:gridCol w="2508069">
                  <a:extLst>
                    <a:ext uri="{9D8B030D-6E8A-4147-A177-3AD203B41FA5}">
                      <a16:colId xmlns:a16="http://schemas.microsoft.com/office/drawing/2014/main" val="1691161843"/>
                    </a:ext>
                  </a:extLst>
                </a:gridCol>
              </a:tblGrid>
              <a:tr h="369446">
                <a:tc>
                  <a:txBody>
                    <a:bodyPr/>
                    <a:lstStyle/>
                    <a:p>
                      <a:pPr algn="ctr"/>
                      <a:r>
                        <a:rPr lang="en-ZA" sz="1200" dirty="0"/>
                        <a:t>Particulars</a:t>
                      </a:r>
                    </a:p>
                  </a:txBody>
                  <a:tcPr anchor="ctr"/>
                </a:tc>
                <a:tc>
                  <a:txBody>
                    <a:bodyPr/>
                    <a:lstStyle/>
                    <a:p>
                      <a:pPr algn="ctr"/>
                      <a:r>
                        <a:rPr lang="en-ZA" sz="1200" dirty="0"/>
                        <a:t>Mother</a:t>
                      </a:r>
                    </a:p>
                  </a:txBody>
                  <a:tcPr anchor="ctr"/>
                </a:tc>
                <a:tc>
                  <a:txBody>
                    <a:bodyPr/>
                    <a:lstStyle/>
                    <a:p>
                      <a:pPr algn="ctr"/>
                      <a:r>
                        <a:rPr lang="en-ZA" sz="1200" dirty="0"/>
                        <a:t>Father</a:t>
                      </a:r>
                    </a:p>
                  </a:txBody>
                  <a:tcPr anchor="ctr"/>
                </a:tc>
                <a:extLst>
                  <a:ext uri="{0D108BD9-81ED-4DB2-BD59-A6C34878D82A}">
                    <a16:rowId xmlns:a16="http://schemas.microsoft.com/office/drawing/2014/main" val="1840151549"/>
                  </a:ext>
                </a:extLst>
              </a:tr>
              <a:tr h="369446">
                <a:tc>
                  <a:txBody>
                    <a:bodyPr/>
                    <a:lstStyle/>
                    <a:p>
                      <a:r>
                        <a:rPr lang="en-ZA" sz="1200" dirty="0"/>
                        <a:t>First Name</a:t>
                      </a:r>
                    </a:p>
                  </a:txBody>
                  <a:tcPr anchor="ctr"/>
                </a:tc>
                <a:tc>
                  <a:txBody>
                    <a:bodyPr/>
                    <a:lstStyle/>
                    <a:p>
                      <a:endParaRPr lang="en-ZA" sz="1200"/>
                    </a:p>
                  </a:txBody>
                  <a:tcPr anchor="ctr"/>
                </a:tc>
                <a:tc>
                  <a:txBody>
                    <a:bodyPr/>
                    <a:lstStyle/>
                    <a:p>
                      <a:endParaRPr lang="en-ZA" sz="1200" dirty="0"/>
                    </a:p>
                  </a:txBody>
                  <a:tcPr anchor="ctr"/>
                </a:tc>
                <a:extLst>
                  <a:ext uri="{0D108BD9-81ED-4DB2-BD59-A6C34878D82A}">
                    <a16:rowId xmlns:a16="http://schemas.microsoft.com/office/drawing/2014/main" val="1262361033"/>
                  </a:ext>
                </a:extLst>
              </a:tr>
              <a:tr h="369446">
                <a:tc>
                  <a:txBody>
                    <a:bodyPr/>
                    <a:lstStyle/>
                    <a:p>
                      <a:r>
                        <a:rPr lang="en-ZA" sz="1200" dirty="0"/>
                        <a:t>Surname</a:t>
                      </a:r>
                    </a:p>
                  </a:txBody>
                  <a:tcPr anchor="ctr"/>
                </a:tc>
                <a:tc>
                  <a:txBody>
                    <a:bodyPr/>
                    <a:lstStyle/>
                    <a:p>
                      <a:endParaRPr lang="en-ZA" sz="1200" dirty="0"/>
                    </a:p>
                  </a:txBody>
                  <a:tcPr anchor="ctr"/>
                </a:tc>
                <a:tc>
                  <a:txBody>
                    <a:bodyPr/>
                    <a:lstStyle/>
                    <a:p>
                      <a:endParaRPr lang="en-ZA" sz="1200" dirty="0"/>
                    </a:p>
                  </a:txBody>
                  <a:tcPr anchor="ctr"/>
                </a:tc>
                <a:extLst>
                  <a:ext uri="{0D108BD9-81ED-4DB2-BD59-A6C34878D82A}">
                    <a16:rowId xmlns:a16="http://schemas.microsoft.com/office/drawing/2014/main" val="2035567952"/>
                  </a:ext>
                </a:extLst>
              </a:tr>
              <a:tr h="369446">
                <a:tc>
                  <a:txBody>
                    <a:bodyPr/>
                    <a:lstStyle/>
                    <a:p>
                      <a:r>
                        <a:rPr lang="en-ZA" sz="1200" dirty="0"/>
                        <a:t>ID Number</a:t>
                      </a:r>
                    </a:p>
                  </a:txBody>
                  <a:tcPr anchor="ctr"/>
                </a:tc>
                <a:tc>
                  <a:txBody>
                    <a:bodyPr/>
                    <a:lstStyle/>
                    <a:p>
                      <a:endParaRPr lang="en-ZA" sz="1200" dirty="0"/>
                    </a:p>
                  </a:txBody>
                  <a:tcPr anchor="ctr"/>
                </a:tc>
                <a:tc>
                  <a:txBody>
                    <a:bodyPr/>
                    <a:lstStyle/>
                    <a:p>
                      <a:endParaRPr lang="en-ZA" sz="1200" dirty="0"/>
                    </a:p>
                  </a:txBody>
                  <a:tcPr anchor="ctr"/>
                </a:tc>
                <a:extLst>
                  <a:ext uri="{0D108BD9-81ED-4DB2-BD59-A6C34878D82A}">
                    <a16:rowId xmlns:a16="http://schemas.microsoft.com/office/drawing/2014/main" val="551586826"/>
                  </a:ext>
                </a:extLst>
              </a:tr>
              <a:tr h="369446">
                <a:tc>
                  <a:txBody>
                    <a:bodyPr/>
                    <a:lstStyle/>
                    <a:p>
                      <a:r>
                        <a:rPr lang="en-ZA" sz="1200" dirty="0"/>
                        <a:t>Occupation</a:t>
                      </a:r>
                    </a:p>
                  </a:txBody>
                  <a:tcPr anchor="ctr"/>
                </a:tc>
                <a:tc>
                  <a:txBody>
                    <a:bodyPr/>
                    <a:lstStyle/>
                    <a:p>
                      <a:endParaRPr lang="en-ZA" sz="1200"/>
                    </a:p>
                  </a:txBody>
                  <a:tcPr anchor="ctr"/>
                </a:tc>
                <a:tc>
                  <a:txBody>
                    <a:bodyPr/>
                    <a:lstStyle/>
                    <a:p>
                      <a:endParaRPr lang="en-ZA" sz="1200"/>
                    </a:p>
                  </a:txBody>
                  <a:tcPr anchor="ctr"/>
                </a:tc>
                <a:extLst>
                  <a:ext uri="{0D108BD9-81ED-4DB2-BD59-A6C34878D82A}">
                    <a16:rowId xmlns:a16="http://schemas.microsoft.com/office/drawing/2014/main" val="1425422448"/>
                  </a:ext>
                </a:extLst>
              </a:tr>
              <a:tr h="369446">
                <a:tc>
                  <a:txBody>
                    <a:bodyPr/>
                    <a:lstStyle/>
                    <a:p>
                      <a:r>
                        <a:rPr lang="en-ZA" sz="1200" dirty="0"/>
                        <a:t>Employer</a:t>
                      </a:r>
                    </a:p>
                  </a:txBody>
                  <a:tcPr anchor="ctr"/>
                </a:tc>
                <a:tc>
                  <a:txBody>
                    <a:bodyPr/>
                    <a:lstStyle/>
                    <a:p>
                      <a:endParaRPr lang="en-ZA" sz="1200"/>
                    </a:p>
                  </a:txBody>
                  <a:tcPr anchor="ctr"/>
                </a:tc>
                <a:tc>
                  <a:txBody>
                    <a:bodyPr/>
                    <a:lstStyle/>
                    <a:p>
                      <a:endParaRPr lang="en-ZA" sz="1200" dirty="0"/>
                    </a:p>
                  </a:txBody>
                  <a:tcPr anchor="ctr"/>
                </a:tc>
                <a:extLst>
                  <a:ext uri="{0D108BD9-81ED-4DB2-BD59-A6C34878D82A}">
                    <a16:rowId xmlns:a16="http://schemas.microsoft.com/office/drawing/2014/main" val="842161635"/>
                  </a:ext>
                </a:extLst>
              </a:tr>
              <a:tr h="369446">
                <a:tc>
                  <a:txBody>
                    <a:bodyPr/>
                    <a:lstStyle/>
                    <a:p>
                      <a:r>
                        <a:rPr lang="en-ZA" sz="1200" dirty="0"/>
                        <a:t>Cell No</a:t>
                      </a:r>
                    </a:p>
                  </a:txBody>
                  <a:tcPr anchor="ctr"/>
                </a:tc>
                <a:tc>
                  <a:txBody>
                    <a:bodyPr/>
                    <a:lstStyle/>
                    <a:p>
                      <a:endParaRPr lang="en-ZA" sz="1200"/>
                    </a:p>
                  </a:txBody>
                  <a:tcPr anchor="ctr"/>
                </a:tc>
                <a:tc>
                  <a:txBody>
                    <a:bodyPr/>
                    <a:lstStyle/>
                    <a:p>
                      <a:endParaRPr lang="en-ZA" sz="1200" dirty="0"/>
                    </a:p>
                  </a:txBody>
                  <a:tcPr anchor="ctr"/>
                </a:tc>
                <a:extLst>
                  <a:ext uri="{0D108BD9-81ED-4DB2-BD59-A6C34878D82A}">
                    <a16:rowId xmlns:a16="http://schemas.microsoft.com/office/drawing/2014/main" val="1411840937"/>
                  </a:ext>
                </a:extLst>
              </a:tr>
              <a:tr h="369446">
                <a:tc>
                  <a:txBody>
                    <a:bodyPr/>
                    <a:lstStyle/>
                    <a:p>
                      <a:r>
                        <a:rPr lang="en-ZA" sz="1200" dirty="0"/>
                        <a:t>Email address</a:t>
                      </a:r>
                    </a:p>
                  </a:txBody>
                  <a:tcPr anchor="ctr"/>
                </a:tc>
                <a:tc>
                  <a:txBody>
                    <a:bodyPr/>
                    <a:lstStyle/>
                    <a:p>
                      <a:endParaRPr lang="en-ZA" sz="1200" dirty="0"/>
                    </a:p>
                  </a:txBody>
                  <a:tcPr anchor="ctr"/>
                </a:tc>
                <a:tc>
                  <a:txBody>
                    <a:bodyPr/>
                    <a:lstStyle/>
                    <a:p>
                      <a:endParaRPr lang="en-ZA" sz="1200" dirty="0"/>
                    </a:p>
                  </a:txBody>
                  <a:tcPr anchor="ctr"/>
                </a:tc>
                <a:extLst>
                  <a:ext uri="{0D108BD9-81ED-4DB2-BD59-A6C34878D82A}">
                    <a16:rowId xmlns:a16="http://schemas.microsoft.com/office/drawing/2014/main" val="2719763115"/>
                  </a:ext>
                </a:extLst>
              </a:tr>
              <a:tr h="369446">
                <a:tc>
                  <a:txBody>
                    <a:bodyPr/>
                    <a:lstStyle/>
                    <a:p>
                      <a:r>
                        <a:rPr lang="en-ZA" sz="1200" dirty="0"/>
                        <a:t>Home address</a:t>
                      </a:r>
                    </a:p>
                  </a:txBody>
                  <a:tcPr anchor="ctr"/>
                </a:tc>
                <a:tc>
                  <a:txBody>
                    <a:bodyPr/>
                    <a:lstStyle/>
                    <a:p>
                      <a:endParaRPr lang="en-ZA" sz="1200" dirty="0"/>
                    </a:p>
                  </a:txBody>
                  <a:tcPr anchor="ctr"/>
                </a:tc>
                <a:tc>
                  <a:txBody>
                    <a:bodyPr/>
                    <a:lstStyle/>
                    <a:p>
                      <a:endParaRPr lang="en-ZA" sz="1200" dirty="0"/>
                    </a:p>
                  </a:txBody>
                  <a:tcPr anchor="ctr"/>
                </a:tc>
                <a:extLst>
                  <a:ext uri="{0D108BD9-81ED-4DB2-BD59-A6C34878D82A}">
                    <a16:rowId xmlns:a16="http://schemas.microsoft.com/office/drawing/2014/main" val="1709338557"/>
                  </a:ext>
                </a:extLst>
              </a:tr>
              <a:tr h="152226">
                <a:tc>
                  <a:txBody>
                    <a:bodyPr/>
                    <a:lstStyle/>
                    <a:p>
                      <a:endParaRPr lang="en-ZA" sz="1200" dirty="0"/>
                    </a:p>
                  </a:txBody>
                  <a:tcPr anchor="ctr"/>
                </a:tc>
                <a:tc>
                  <a:txBody>
                    <a:bodyPr/>
                    <a:lstStyle/>
                    <a:p>
                      <a:endParaRPr lang="en-ZA" sz="1200" dirty="0"/>
                    </a:p>
                  </a:txBody>
                  <a:tcPr anchor="ctr"/>
                </a:tc>
                <a:tc>
                  <a:txBody>
                    <a:bodyPr/>
                    <a:lstStyle/>
                    <a:p>
                      <a:endParaRPr lang="en-ZA" sz="1200" dirty="0"/>
                    </a:p>
                  </a:txBody>
                  <a:tcPr anchor="ctr"/>
                </a:tc>
                <a:extLst>
                  <a:ext uri="{0D108BD9-81ED-4DB2-BD59-A6C34878D82A}">
                    <a16:rowId xmlns:a16="http://schemas.microsoft.com/office/drawing/2014/main" val="2096226083"/>
                  </a:ext>
                </a:extLst>
              </a:tr>
            </a:tbl>
          </a:graphicData>
        </a:graphic>
      </p:graphicFrame>
      <p:graphicFrame>
        <p:nvGraphicFramePr>
          <p:cNvPr id="11" name="Table 6">
            <a:extLst>
              <a:ext uri="{FF2B5EF4-FFF2-40B4-BE49-F238E27FC236}">
                <a16:creationId xmlns:a16="http://schemas.microsoft.com/office/drawing/2014/main" id="{9B0A1183-CE8D-4CF5-82D5-C48AE02C3804}"/>
              </a:ext>
            </a:extLst>
          </p:cNvPr>
          <p:cNvGraphicFramePr>
            <a:graphicFrameLocks noGrp="1"/>
          </p:cNvGraphicFramePr>
          <p:nvPr>
            <p:extLst>
              <p:ext uri="{D42A27DB-BD31-4B8C-83A1-F6EECF244321}">
                <p14:modId xmlns:p14="http://schemas.microsoft.com/office/powerpoint/2010/main" val="4101602065"/>
              </p:ext>
            </p:extLst>
          </p:nvPr>
        </p:nvGraphicFramePr>
        <p:xfrm>
          <a:off x="129089" y="1943609"/>
          <a:ext cx="6599821" cy="1402686"/>
        </p:xfrm>
        <a:graphic>
          <a:graphicData uri="http://schemas.openxmlformats.org/drawingml/2006/table">
            <a:tbl>
              <a:tblPr firstRow="1" bandRow="1">
                <a:tableStyleId>{5940675A-B579-460E-94D1-54222C63F5DA}</a:tableStyleId>
              </a:tblPr>
              <a:tblGrid>
                <a:gridCol w="2611911">
                  <a:extLst>
                    <a:ext uri="{9D8B030D-6E8A-4147-A177-3AD203B41FA5}">
                      <a16:colId xmlns:a16="http://schemas.microsoft.com/office/drawing/2014/main" val="2995898407"/>
                    </a:ext>
                  </a:extLst>
                </a:gridCol>
                <a:gridCol w="2290178">
                  <a:extLst>
                    <a:ext uri="{9D8B030D-6E8A-4147-A177-3AD203B41FA5}">
                      <a16:colId xmlns:a16="http://schemas.microsoft.com/office/drawing/2014/main" val="3146994975"/>
                    </a:ext>
                  </a:extLst>
                </a:gridCol>
                <a:gridCol w="864096">
                  <a:extLst>
                    <a:ext uri="{9D8B030D-6E8A-4147-A177-3AD203B41FA5}">
                      <a16:colId xmlns:a16="http://schemas.microsoft.com/office/drawing/2014/main" val="1293717044"/>
                    </a:ext>
                  </a:extLst>
                </a:gridCol>
                <a:gridCol w="833636">
                  <a:extLst>
                    <a:ext uri="{9D8B030D-6E8A-4147-A177-3AD203B41FA5}">
                      <a16:colId xmlns:a16="http://schemas.microsoft.com/office/drawing/2014/main" val="416905863"/>
                    </a:ext>
                  </a:extLst>
                </a:gridCol>
              </a:tblGrid>
              <a:tr h="305406">
                <a:tc>
                  <a:txBody>
                    <a:bodyPr/>
                    <a:lstStyle/>
                    <a:p>
                      <a:pPr algn="ctr"/>
                      <a:r>
                        <a:rPr lang="en-ZA" sz="1200" dirty="0">
                          <a:latin typeface="Mangal Pro" panose="00000500000000000000" pitchFamily="2" charset="0"/>
                        </a:rPr>
                        <a:t>Child’s Name</a:t>
                      </a:r>
                    </a:p>
                  </a:txBody>
                  <a:tcPr anchor="ctr"/>
                </a:tc>
                <a:tc>
                  <a:txBody>
                    <a:bodyPr/>
                    <a:lstStyle/>
                    <a:p>
                      <a:pPr algn="ctr"/>
                      <a:r>
                        <a:rPr lang="en-ZA" sz="1200" dirty="0">
                          <a:latin typeface="Mangal Pro" panose="00000500000000000000" pitchFamily="2" charset="0"/>
                        </a:rPr>
                        <a:t>Date of Birth</a:t>
                      </a:r>
                    </a:p>
                  </a:txBody>
                  <a:tcPr anchor="ctr"/>
                </a:tc>
                <a:tc>
                  <a:txBody>
                    <a:bodyPr/>
                    <a:lstStyle/>
                    <a:p>
                      <a:pPr algn="ctr"/>
                      <a:r>
                        <a:rPr lang="en-ZA" sz="1200" dirty="0">
                          <a:latin typeface="Mangal Pro" panose="00000500000000000000" pitchFamily="2" charset="0"/>
                        </a:rPr>
                        <a:t>Gender</a:t>
                      </a:r>
                    </a:p>
                  </a:txBody>
                  <a:tcPr anchor="ctr"/>
                </a:tc>
                <a:tc>
                  <a:txBody>
                    <a:bodyPr/>
                    <a:lstStyle/>
                    <a:p>
                      <a:pPr algn="ctr"/>
                      <a:r>
                        <a:rPr lang="en-ZA" sz="1200" dirty="0">
                          <a:latin typeface="Mangal Pro" panose="00000500000000000000" pitchFamily="2" charset="0"/>
                        </a:rPr>
                        <a:t>Grade</a:t>
                      </a:r>
                    </a:p>
                  </a:txBody>
                  <a:tcPr anchor="ctr"/>
                </a:tc>
                <a:extLst>
                  <a:ext uri="{0D108BD9-81ED-4DB2-BD59-A6C34878D82A}">
                    <a16:rowId xmlns:a16="http://schemas.microsoft.com/office/drawing/2014/main" val="1286554690"/>
                  </a:ext>
                </a:extLst>
              </a:tr>
              <a:tr h="305406">
                <a:tc>
                  <a:txBody>
                    <a:bodyPr/>
                    <a:lstStyle/>
                    <a:p>
                      <a:pPr algn="ctr"/>
                      <a:endParaRPr lang="en-ZA"/>
                    </a:p>
                  </a:txBody>
                  <a:tcPr anchor="ctr"/>
                </a:tc>
                <a:tc>
                  <a:txBody>
                    <a:bodyPr/>
                    <a:lstStyle/>
                    <a:p>
                      <a:pPr algn="ctr"/>
                      <a:endParaRPr lang="en-ZA"/>
                    </a:p>
                  </a:txBody>
                  <a:tcPr anchor="ctr"/>
                </a:tc>
                <a:tc>
                  <a:txBody>
                    <a:bodyPr/>
                    <a:lstStyle/>
                    <a:p>
                      <a:pPr algn="ctr"/>
                      <a:endParaRPr lang="en-ZA" dirty="0"/>
                    </a:p>
                  </a:txBody>
                  <a:tcPr anchor="ctr"/>
                </a:tc>
                <a:tc>
                  <a:txBody>
                    <a:bodyPr/>
                    <a:lstStyle/>
                    <a:p>
                      <a:pPr algn="ctr"/>
                      <a:endParaRPr lang="en-ZA" dirty="0"/>
                    </a:p>
                  </a:txBody>
                  <a:tcPr anchor="ctr"/>
                </a:tc>
                <a:extLst>
                  <a:ext uri="{0D108BD9-81ED-4DB2-BD59-A6C34878D82A}">
                    <a16:rowId xmlns:a16="http://schemas.microsoft.com/office/drawing/2014/main" val="888270009"/>
                  </a:ext>
                </a:extLst>
              </a:tr>
              <a:tr h="305406">
                <a:tc>
                  <a:txBody>
                    <a:bodyPr/>
                    <a:lstStyle/>
                    <a:p>
                      <a:pPr algn="ctr"/>
                      <a:endParaRPr lang="en-ZA" dirty="0"/>
                    </a:p>
                  </a:txBody>
                  <a:tcPr anchor="ctr"/>
                </a:tc>
                <a:tc>
                  <a:txBody>
                    <a:bodyPr/>
                    <a:lstStyle/>
                    <a:p>
                      <a:pPr algn="ctr"/>
                      <a:endParaRPr lang="en-ZA"/>
                    </a:p>
                  </a:txBody>
                  <a:tcPr anchor="ctr"/>
                </a:tc>
                <a:tc>
                  <a:txBody>
                    <a:bodyPr/>
                    <a:lstStyle/>
                    <a:p>
                      <a:pPr algn="ctr"/>
                      <a:endParaRPr lang="en-ZA"/>
                    </a:p>
                  </a:txBody>
                  <a:tcPr anchor="ctr"/>
                </a:tc>
                <a:tc>
                  <a:txBody>
                    <a:bodyPr/>
                    <a:lstStyle/>
                    <a:p>
                      <a:pPr algn="ctr"/>
                      <a:endParaRPr lang="en-ZA"/>
                    </a:p>
                  </a:txBody>
                  <a:tcPr anchor="ctr"/>
                </a:tc>
                <a:extLst>
                  <a:ext uri="{0D108BD9-81ED-4DB2-BD59-A6C34878D82A}">
                    <a16:rowId xmlns:a16="http://schemas.microsoft.com/office/drawing/2014/main" val="1418166028"/>
                  </a:ext>
                </a:extLst>
              </a:tr>
              <a:tr h="305406">
                <a:tc>
                  <a:txBody>
                    <a:bodyPr/>
                    <a:lstStyle/>
                    <a:p>
                      <a:pPr algn="ctr"/>
                      <a:endParaRPr lang="en-ZA"/>
                    </a:p>
                  </a:txBody>
                  <a:tcPr anchor="ctr"/>
                </a:tc>
                <a:tc>
                  <a:txBody>
                    <a:bodyPr/>
                    <a:lstStyle/>
                    <a:p>
                      <a:pPr algn="ctr"/>
                      <a:endParaRPr lang="en-ZA"/>
                    </a:p>
                  </a:txBody>
                  <a:tcPr anchor="ctr"/>
                </a:tc>
                <a:tc>
                  <a:txBody>
                    <a:bodyPr/>
                    <a:lstStyle/>
                    <a:p>
                      <a:pPr algn="ctr"/>
                      <a:endParaRPr lang="en-ZA" dirty="0"/>
                    </a:p>
                  </a:txBody>
                  <a:tcPr anchor="ctr"/>
                </a:tc>
                <a:tc>
                  <a:txBody>
                    <a:bodyPr/>
                    <a:lstStyle/>
                    <a:p>
                      <a:pPr algn="ctr"/>
                      <a:endParaRPr lang="en-ZA" dirty="0"/>
                    </a:p>
                  </a:txBody>
                  <a:tcPr anchor="ctr"/>
                </a:tc>
                <a:extLst>
                  <a:ext uri="{0D108BD9-81ED-4DB2-BD59-A6C34878D82A}">
                    <a16:rowId xmlns:a16="http://schemas.microsoft.com/office/drawing/2014/main" val="3476920983"/>
                  </a:ext>
                </a:extLst>
              </a:tr>
            </a:tbl>
          </a:graphicData>
        </a:graphic>
      </p:graphicFrame>
      <p:sp>
        <p:nvSpPr>
          <p:cNvPr id="2" name="Rectangle 1">
            <a:extLst>
              <a:ext uri="{FF2B5EF4-FFF2-40B4-BE49-F238E27FC236}">
                <a16:creationId xmlns:a16="http://schemas.microsoft.com/office/drawing/2014/main" id="{D530594E-9505-BAC0-9A50-703ECB03BE45}"/>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ZA"/>
          </a:p>
        </p:txBody>
      </p:sp>
      <p:pic>
        <p:nvPicPr>
          <p:cNvPr id="15" name="Picture 14">
            <a:extLst>
              <a:ext uri="{FF2B5EF4-FFF2-40B4-BE49-F238E27FC236}">
                <a16:creationId xmlns:a16="http://schemas.microsoft.com/office/drawing/2014/main" id="{20D77110-DA9B-F495-5D3D-8ED4EB73670A}"/>
              </a:ext>
            </a:extLst>
          </p:cNvPr>
          <p:cNvPicPr>
            <a:picLocks noChangeAspect="1"/>
          </p:cNvPicPr>
          <p:nvPr/>
        </p:nvPicPr>
        <p:blipFill>
          <a:blip r:embed="rId2"/>
          <a:stretch>
            <a:fillRect/>
          </a:stretch>
        </p:blipFill>
        <p:spPr>
          <a:xfrm>
            <a:off x="260648" y="151556"/>
            <a:ext cx="1643727" cy="13031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938" y="996879"/>
            <a:ext cx="6857999" cy="7386638"/>
          </a:xfrm>
          <a:prstGeom prst="rect">
            <a:avLst/>
          </a:prstGeom>
        </p:spPr>
        <p:txBody>
          <a:bodyPr wrap="square">
            <a:spAutoFit/>
          </a:bodyPr>
          <a:lstStyle/>
          <a:p>
            <a:endParaRPr lang="en-ZA" sz="800" dirty="0">
              <a:latin typeface="Mangal Pro" panose="00000500000000000000" pitchFamily="2" charset="0"/>
            </a:endParaRPr>
          </a:p>
          <a:p>
            <a:pPr algn="ctr"/>
            <a:r>
              <a:rPr lang="en-ZA" sz="1200" dirty="0">
                <a:latin typeface="Mangal Pro" panose="00000500000000000000" pitchFamily="2" charset="0"/>
              </a:rPr>
              <a:t>Entered into between </a:t>
            </a:r>
          </a:p>
          <a:p>
            <a:pPr algn="ctr"/>
            <a:endParaRPr lang="en-ZA" sz="800" dirty="0">
              <a:latin typeface="Mangal Pro" panose="00000500000000000000" pitchFamily="2" charset="0"/>
            </a:endParaRPr>
          </a:p>
          <a:p>
            <a:pPr algn="ctr"/>
            <a:r>
              <a:rPr lang="en-ZA" sz="1200" b="1" dirty="0">
                <a:latin typeface="Mangal Pro" panose="00000500000000000000" pitchFamily="2" charset="0"/>
              </a:rPr>
              <a:t>        Life Prep School</a:t>
            </a:r>
          </a:p>
          <a:p>
            <a:pPr algn="ctr"/>
            <a:r>
              <a:rPr lang="en-ZA" sz="1200" dirty="0">
                <a:latin typeface="Mangal Pro" panose="00000500000000000000" pitchFamily="2" charset="0"/>
              </a:rPr>
              <a:t>	</a:t>
            </a:r>
          </a:p>
          <a:p>
            <a:pPr algn="ctr"/>
            <a:r>
              <a:rPr lang="en-ZA" sz="1200" dirty="0">
                <a:latin typeface="Mangal Pro" panose="00000500000000000000" pitchFamily="2" charset="0"/>
              </a:rPr>
              <a:t>      and 	</a:t>
            </a:r>
          </a:p>
          <a:p>
            <a:pPr algn="ctr"/>
            <a:endParaRPr lang="en-ZA" sz="800" dirty="0">
              <a:latin typeface="Mangal Pro" panose="00000500000000000000" pitchFamily="2" charset="0"/>
            </a:endParaRPr>
          </a:p>
          <a:p>
            <a:r>
              <a:rPr lang="en-ZA" sz="1200" dirty="0">
                <a:latin typeface="Mangal Pro" panose="00000500000000000000" pitchFamily="2" charset="0"/>
              </a:rPr>
              <a:t>FATHER	Name</a:t>
            </a:r>
            <a:r>
              <a:rPr lang="en-ZA" sz="1200" u="sng" dirty="0">
                <a:latin typeface="Mangal Pro" panose="00000500000000000000" pitchFamily="2" charset="0"/>
              </a:rPr>
              <a:t>			</a:t>
            </a:r>
            <a:r>
              <a:rPr lang="en-ZA" sz="1200" dirty="0">
                <a:latin typeface="Mangal Pro" panose="00000500000000000000" pitchFamily="2" charset="0"/>
              </a:rPr>
              <a:t>ID Number </a:t>
            </a:r>
            <a:r>
              <a:rPr lang="en-ZA" sz="1200" u="sng" dirty="0">
                <a:latin typeface="Mangal Pro" panose="00000500000000000000" pitchFamily="2" charset="0"/>
              </a:rPr>
              <a:t>			</a:t>
            </a:r>
            <a:r>
              <a:rPr lang="en-ZA" sz="1200" dirty="0">
                <a:latin typeface="Mangal Pro" panose="00000500000000000000" pitchFamily="2" charset="0"/>
              </a:rPr>
              <a:t>	</a:t>
            </a:r>
          </a:p>
          <a:p>
            <a:r>
              <a:rPr lang="en-ZA" sz="1200" dirty="0">
                <a:latin typeface="Mangal Pro" panose="00000500000000000000" pitchFamily="2" charset="0"/>
              </a:rPr>
              <a:t>MOTHER	Name</a:t>
            </a:r>
            <a:r>
              <a:rPr lang="en-ZA" sz="1200" u="sng" dirty="0">
                <a:latin typeface="Mangal Pro" panose="00000500000000000000" pitchFamily="2" charset="0"/>
              </a:rPr>
              <a:t>			</a:t>
            </a:r>
            <a:r>
              <a:rPr lang="en-ZA" sz="1200" dirty="0">
                <a:latin typeface="Mangal Pro" panose="00000500000000000000" pitchFamily="2" charset="0"/>
              </a:rPr>
              <a:t>ID Number </a:t>
            </a:r>
            <a:r>
              <a:rPr lang="en-ZA" sz="1200" u="sng" dirty="0">
                <a:latin typeface="Mangal Pro" panose="00000500000000000000" pitchFamily="2" charset="0"/>
              </a:rPr>
              <a:t>			</a:t>
            </a:r>
            <a:r>
              <a:rPr lang="en-ZA" sz="1200" dirty="0">
                <a:latin typeface="Mangal Pro" panose="00000500000000000000" pitchFamily="2" charset="0"/>
              </a:rPr>
              <a:t> </a:t>
            </a:r>
          </a:p>
          <a:p>
            <a:endParaRPr lang="en-ZA" sz="1200" b="1" dirty="0">
              <a:latin typeface="Mangal Pro" panose="00000500000000000000" pitchFamily="2" charset="0"/>
            </a:endParaRPr>
          </a:p>
          <a:p>
            <a:pPr>
              <a:lnSpc>
                <a:spcPct val="150000"/>
              </a:lnSpc>
            </a:pPr>
            <a:r>
              <a:rPr lang="en-ZA" sz="1200" b="1" dirty="0">
                <a:latin typeface="Mangal Pro" panose="00000500000000000000" pitchFamily="2" charset="0"/>
              </a:rPr>
              <a:t>Contract</a:t>
            </a:r>
            <a:r>
              <a:rPr lang="en-ZA" sz="1200" dirty="0">
                <a:latin typeface="Mangal Pro" panose="00000500000000000000" pitchFamily="2" charset="0"/>
              </a:rPr>
              <a:t>: </a:t>
            </a:r>
          </a:p>
          <a:p>
            <a:pPr>
              <a:lnSpc>
                <a:spcPct val="150000"/>
              </a:lnSpc>
            </a:pPr>
            <a:r>
              <a:rPr lang="en-ZA" sz="1000" dirty="0">
                <a:latin typeface="Mangal Pro" panose="00000500000000000000" pitchFamily="2" charset="0"/>
              </a:rPr>
              <a:t>Contract students are charged </a:t>
            </a:r>
            <a:r>
              <a:rPr lang="en-US" sz="1000" dirty="0">
                <a:latin typeface="Mangal Pro" panose="00000500000000000000" pitchFamily="2" charset="0"/>
              </a:rPr>
              <a:t>monthly. Annual Fees are calculated and split into </a:t>
            </a:r>
            <a:r>
              <a:rPr lang="en-US" sz="1000" b="1" dirty="0">
                <a:latin typeface="Mangal Pro" panose="00000500000000000000" pitchFamily="2" charset="0"/>
              </a:rPr>
              <a:t>12 equal payments</a:t>
            </a:r>
            <a:r>
              <a:rPr lang="en-US" sz="1000" dirty="0">
                <a:latin typeface="Mangal Pro" panose="00000500000000000000" pitchFamily="2" charset="0"/>
              </a:rPr>
              <a:t>. </a:t>
            </a:r>
          </a:p>
          <a:p>
            <a:pPr>
              <a:lnSpc>
                <a:spcPct val="150000"/>
              </a:lnSpc>
            </a:pPr>
            <a:r>
              <a:rPr lang="en-US" sz="1000" b="1" dirty="0">
                <a:latin typeface="Mangal Pro" panose="00000500000000000000" pitchFamily="2" charset="0"/>
              </a:rPr>
              <a:t>Quarterly and Annual payment arrangements are available upon request.</a:t>
            </a: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pPr>
              <a:lnSpc>
                <a:spcPct val="150000"/>
              </a:lnSpc>
            </a:pPr>
            <a:endParaRPr lang="en-US" sz="1000" b="1" dirty="0">
              <a:latin typeface="Mangal Pro" panose="00000500000000000000" pitchFamily="2" charset="0"/>
            </a:endParaRPr>
          </a:p>
          <a:p>
            <a:endParaRPr lang="en-ZA" sz="1000" dirty="0">
              <a:latin typeface="Mangal Pro" panose="00000500000000000000" pitchFamily="2" charset="0"/>
            </a:endParaRPr>
          </a:p>
          <a:p>
            <a:endParaRPr lang="en-ZA" sz="1000" b="1" i="1" dirty="0">
              <a:latin typeface="Mangal Pro" panose="00000500000000000000" pitchFamily="2" charset="0"/>
            </a:endParaRPr>
          </a:p>
          <a:p>
            <a:endParaRPr lang="en-ZA" sz="1000" b="1" i="1" dirty="0">
              <a:latin typeface="Mangal Pro" panose="00000500000000000000" pitchFamily="2" charset="0"/>
            </a:endParaRPr>
          </a:p>
          <a:p>
            <a:endParaRPr lang="en-ZA" sz="1000" b="1" i="1" dirty="0">
              <a:latin typeface="Mangal Pro" panose="00000500000000000000" pitchFamily="2" charset="0"/>
            </a:endParaRPr>
          </a:p>
          <a:p>
            <a:r>
              <a:rPr lang="en-ZA" sz="1000" b="1" i="1" dirty="0">
                <a:latin typeface="Mangal Pro" panose="00000500000000000000" pitchFamily="2" charset="0"/>
              </a:rPr>
              <a:t>Full time </a:t>
            </a:r>
            <a:r>
              <a:rPr lang="en-ZA" sz="1000" dirty="0">
                <a:latin typeface="Mangal Pro" panose="00000500000000000000" pitchFamily="2" charset="0"/>
              </a:rPr>
              <a:t>students attend 5 days a week. Termly assessments and reports are included in fees. </a:t>
            </a:r>
          </a:p>
          <a:p>
            <a:endParaRPr lang="en-ZA" sz="1000" dirty="0">
              <a:latin typeface="Mangal Pro" panose="00000500000000000000" pitchFamily="2" charset="0"/>
            </a:endParaRPr>
          </a:p>
          <a:p>
            <a:r>
              <a:rPr lang="en-ZA" sz="1000" b="1" dirty="0">
                <a:latin typeface="Mangal Pro" panose="00000500000000000000" pitchFamily="2" charset="0"/>
              </a:rPr>
              <a:t>Additional Fees</a:t>
            </a:r>
            <a:r>
              <a:rPr lang="en-ZA" sz="1000" dirty="0">
                <a:latin typeface="Mangal Pro" panose="00000500000000000000" pitchFamily="2" charset="0"/>
              </a:rPr>
              <a:t>: Online subscription, Workbooks or Study Guides as needed.</a:t>
            </a:r>
          </a:p>
          <a:p>
            <a:endParaRPr lang="en-ZA" sz="1000" dirty="0">
              <a:latin typeface="Mangal Pro" panose="00000500000000000000" pitchFamily="2" charset="0"/>
            </a:endParaRPr>
          </a:p>
          <a:p>
            <a:r>
              <a:rPr lang="en-ZA" sz="1000" b="1" dirty="0">
                <a:latin typeface="Mangal Pro" panose="00000500000000000000" pitchFamily="2" charset="0"/>
              </a:rPr>
              <a:t>Once off Registration Fee:  </a:t>
            </a:r>
            <a:r>
              <a:rPr lang="en-ZA" sz="1000" dirty="0">
                <a:latin typeface="Mangal Pro" panose="00000500000000000000" pitchFamily="2" charset="0"/>
              </a:rPr>
              <a:t>(Non-Refundable)      R 3 000 </a:t>
            </a:r>
          </a:p>
          <a:p>
            <a:r>
              <a:rPr lang="en-ZA" sz="1000" dirty="0">
                <a:latin typeface="Mangal Pro" panose="00000500000000000000" pitchFamily="2" charset="0"/>
              </a:rPr>
              <a:t>             </a:t>
            </a:r>
          </a:p>
          <a:p>
            <a:r>
              <a:rPr lang="en-ZA" sz="1000" b="1" dirty="0">
                <a:latin typeface="Mangal Pro" panose="00000500000000000000" pitchFamily="2" charset="0"/>
              </a:rPr>
              <a:t>Stationary Fee (Annual)</a:t>
            </a:r>
            <a:r>
              <a:rPr lang="en-ZA" sz="1000" dirty="0">
                <a:latin typeface="Mangal Pro" panose="00000500000000000000" pitchFamily="2" charset="0"/>
              </a:rPr>
              <a:t>	                             R 2 500</a:t>
            </a:r>
          </a:p>
          <a:p>
            <a:endParaRPr lang="en-US" sz="1000" dirty="0">
              <a:latin typeface="Mangal Pro" panose="00000500000000000000" pitchFamily="2" charset="0"/>
            </a:endParaRPr>
          </a:p>
          <a:p>
            <a:endParaRPr lang="en-US" sz="600" dirty="0">
              <a:latin typeface="Mangal Pro" panose="00000500000000000000" pitchFamily="2" charset="0"/>
            </a:endParaRPr>
          </a:p>
          <a:p>
            <a:endParaRPr lang="en-US" sz="1000" dirty="0">
              <a:latin typeface="Mangal Pro" panose="00000500000000000000" pitchFamily="2" charset="0"/>
            </a:endParaRPr>
          </a:p>
          <a:p>
            <a:r>
              <a:rPr lang="en-US" sz="1000" dirty="0">
                <a:latin typeface="Mangal Pro" panose="00000500000000000000" pitchFamily="2" charset="0"/>
              </a:rPr>
              <a:t>I/We acknowledge that a FULL Calendar Month notice is required when leaving Life Prep School. Fees are payable in lieu of notice. Notice given for month of November will incur a 2-month notice period to include December.</a:t>
            </a:r>
          </a:p>
          <a:p>
            <a:endParaRPr lang="en-US" sz="800" dirty="0">
              <a:latin typeface="Mangal Pro" panose="00000500000000000000" pitchFamily="2" charset="0"/>
            </a:endParaRPr>
          </a:p>
          <a:p>
            <a:endParaRPr lang="en-US" sz="1200" dirty="0">
              <a:latin typeface="Mangal Pro" panose="00000500000000000000" pitchFamily="2" charset="0"/>
            </a:endParaRPr>
          </a:p>
        </p:txBody>
      </p:sp>
      <p:sp>
        <p:nvSpPr>
          <p:cNvPr id="12" name="TextBox 11"/>
          <p:cNvSpPr txBox="1"/>
          <p:nvPr/>
        </p:nvSpPr>
        <p:spPr>
          <a:xfrm>
            <a:off x="88766" y="8766622"/>
            <a:ext cx="306035" cy="307777"/>
          </a:xfrm>
          <a:prstGeom prst="rect">
            <a:avLst/>
          </a:prstGeom>
          <a:noFill/>
        </p:spPr>
        <p:txBody>
          <a:bodyPr wrap="square" rtlCol="0">
            <a:spAutoFit/>
          </a:bodyPr>
          <a:lstStyle/>
          <a:p>
            <a:r>
              <a:rPr lang="en-ZA" sz="1400" dirty="0"/>
              <a:t>2</a:t>
            </a:r>
          </a:p>
        </p:txBody>
      </p:sp>
      <p:sp>
        <p:nvSpPr>
          <p:cNvPr id="16" name="TextBox 15">
            <a:extLst>
              <a:ext uri="{FF2B5EF4-FFF2-40B4-BE49-F238E27FC236}">
                <a16:creationId xmlns:a16="http://schemas.microsoft.com/office/drawing/2014/main" id="{CA23BF13-9AFD-4403-A97C-170D13C5757E}"/>
              </a:ext>
            </a:extLst>
          </p:cNvPr>
          <p:cNvSpPr txBox="1"/>
          <p:nvPr/>
        </p:nvSpPr>
        <p:spPr>
          <a:xfrm>
            <a:off x="5127811" y="98630"/>
            <a:ext cx="1532186" cy="954107"/>
          </a:xfrm>
          <a:prstGeom prst="rect">
            <a:avLst/>
          </a:prstGeom>
          <a:noFill/>
          <a:ln w="19050">
            <a:solidFill>
              <a:srgbClr val="0070C0"/>
            </a:solidFill>
          </a:ln>
        </p:spPr>
        <p:txBody>
          <a:bodyPr wrap="square" rtlCol="0">
            <a:spAutoFit/>
          </a:bodyPr>
          <a:lstStyle/>
          <a:p>
            <a:pPr algn="ctr"/>
            <a:r>
              <a:rPr lang="en-ZA" sz="1200" b="1" dirty="0"/>
              <a:t>BANKING DETAILS</a:t>
            </a:r>
          </a:p>
          <a:p>
            <a:pPr algn="ctr"/>
            <a:r>
              <a:rPr lang="en-ZA" sz="1100" dirty="0"/>
              <a:t>Life Prep School</a:t>
            </a:r>
          </a:p>
          <a:p>
            <a:pPr algn="ctr"/>
            <a:r>
              <a:rPr lang="en-ZA" sz="1100" dirty="0"/>
              <a:t>FNB Craighall</a:t>
            </a:r>
          </a:p>
          <a:p>
            <a:pPr algn="ctr"/>
            <a:r>
              <a:rPr lang="en-ZA" sz="1100" dirty="0" err="1"/>
              <a:t>Acc</a:t>
            </a:r>
            <a:r>
              <a:rPr lang="en-ZA" sz="1100" dirty="0"/>
              <a:t>: 6289 2225 147</a:t>
            </a:r>
          </a:p>
          <a:p>
            <a:pPr algn="ctr"/>
            <a:r>
              <a:rPr lang="en-ZA" sz="1100" dirty="0"/>
              <a:t>Branch: 255 805</a:t>
            </a:r>
          </a:p>
        </p:txBody>
      </p:sp>
      <p:sp>
        <p:nvSpPr>
          <p:cNvPr id="4" name="TextBox 3">
            <a:extLst>
              <a:ext uri="{FF2B5EF4-FFF2-40B4-BE49-F238E27FC236}">
                <a16:creationId xmlns:a16="http://schemas.microsoft.com/office/drawing/2014/main" id="{B52C3670-E9C8-431E-8753-60465052F6F1}"/>
              </a:ext>
            </a:extLst>
          </p:cNvPr>
          <p:cNvSpPr txBox="1"/>
          <p:nvPr/>
        </p:nvSpPr>
        <p:spPr>
          <a:xfrm>
            <a:off x="63748" y="655066"/>
            <a:ext cx="6752381" cy="369332"/>
          </a:xfrm>
          <a:prstGeom prst="rect">
            <a:avLst/>
          </a:prstGeom>
          <a:noFill/>
        </p:spPr>
        <p:txBody>
          <a:bodyPr wrap="square" rtlCol="0">
            <a:spAutoFit/>
          </a:bodyPr>
          <a:lstStyle/>
          <a:p>
            <a:pPr algn="ctr"/>
            <a:r>
              <a:rPr lang="en-ZA" dirty="0">
                <a:latin typeface="Mangal Pro" panose="00000500000000000000" pitchFamily="2" charset="0"/>
              </a:rPr>
              <a:t>Payment Selection</a:t>
            </a:r>
          </a:p>
        </p:txBody>
      </p:sp>
      <p:graphicFrame>
        <p:nvGraphicFramePr>
          <p:cNvPr id="6" name="Table 6">
            <a:extLst>
              <a:ext uri="{FF2B5EF4-FFF2-40B4-BE49-F238E27FC236}">
                <a16:creationId xmlns:a16="http://schemas.microsoft.com/office/drawing/2014/main" id="{6CC90CEF-BF16-41AC-BF7C-47C3DB4A5416}"/>
              </a:ext>
            </a:extLst>
          </p:cNvPr>
          <p:cNvGraphicFramePr>
            <a:graphicFrameLocks noGrp="1"/>
          </p:cNvGraphicFramePr>
          <p:nvPr>
            <p:extLst>
              <p:ext uri="{D42A27DB-BD31-4B8C-83A1-F6EECF244321}">
                <p14:modId xmlns:p14="http://schemas.microsoft.com/office/powerpoint/2010/main" val="3916215419"/>
              </p:ext>
            </p:extLst>
          </p:nvPr>
        </p:nvGraphicFramePr>
        <p:xfrm>
          <a:off x="115516" y="3722178"/>
          <a:ext cx="6626968" cy="2074768"/>
        </p:xfrm>
        <a:graphic>
          <a:graphicData uri="http://schemas.openxmlformats.org/drawingml/2006/table">
            <a:tbl>
              <a:tblPr firstRow="1" bandRow="1">
                <a:tableStyleId>{5940675A-B579-460E-94D1-54222C63F5DA}</a:tableStyleId>
              </a:tblPr>
              <a:tblGrid>
                <a:gridCol w="1656742">
                  <a:extLst>
                    <a:ext uri="{9D8B030D-6E8A-4147-A177-3AD203B41FA5}">
                      <a16:colId xmlns:a16="http://schemas.microsoft.com/office/drawing/2014/main" val="2939265971"/>
                    </a:ext>
                  </a:extLst>
                </a:gridCol>
                <a:gridCol w="1656742">
                  <a:extLst>
                    <a:ext uri="{9D8B030D-6E8A-4147-A177-3AD203B41FA5}">
                      <a16:colId xmlns:a16="http://schemas.microsoft.com/office/drawing/2014/main" val="26212781"/>
                    </a:ext>
                  </a:extLst>
                </a:gridCol>
                <a:gridCol w="1656742">
                  <a:extLst>
                    <a:ext uri="{9D8B030D-6E8A-4147-A177-3AD203B41FA5}">
                      <a16:colId xmlns:a16="http://schemas.microsoft.com/office/drawing/2014/main" val="2355248910"/>
                    </a:ext>
                  </a:extLst>
                </a:gridCol>
                <a:gridCol w="1656742">
                  <a:extLst>
                    <a:ext uri="{9D8B030D-6E8A-4147-A177-3AD203B41FA5}">
                      <a16:colId xmlns:a16="http://schemas.microsoft.com/office/drawing/2014/main" val="2720300071"/>
                    </a:ext>
                  </a:extLst>
                </a:gridCol>
              </a:tblGrid>
              <a:tr h="439740">
                <a:tc>
                  <a:txBody>
                    <a:bodyPr/>
                    <a:lstStyle/>
                    <a:p>
                      <a:pPr algn="ctr"/>
                      <a:r>
                        <a:rPr lang="en-ZA" sz="1300" b="1" dirty="0">
                          <a:latin typeface="Mangal Pro" panose="00000500000000000000" pitchFamily="2" charset="0"/>
                        </a:rPr>
                        <a:t>Annual Payment </a:t>
                      </a:r>
                    </a:p>
                  </a:txBody>
                  <a:tcPr anchor="ctr"/>
                </a:tc>
                <a:tc>
                  <a:txBody>
                    <a:bodyPr/>
                    <a:lstStyle/>
                    <a:p>
                      <a:pPr algn="ctr"/>
                      <a:r>
                        <a:rPr lang="en-ZA" sz="1300" b="1" dirty="0">
                          <a:latin typeface="Mangal Pro" panose="00000500000000000000" pitchFamily="2" charset="0"/>
                        </a:rPr>
                        <a:t>Termly payments</a:t>
                      </a:r>
                    </a:p>
                  </a:txBody>
                  <a:tcPr anchor="ctr"/>
                </a:tc>
                <a:tc>
                  <a:txBody>
                    <a:bodyPr/>
                    <a:lstStyle/>
                    <a:p>
                      <a:pPr algn="ctr"/>
                      <a:r>
                        <a:rPr lang="en-ZA" sz="1300" b="1" dirty="0">
                          <a:latin typeface="Mangal Pro" panose="00000500000000000000" pitchFamily="2" charset="0"/>
                        </a:rPr>
                        <a:t>Reduced Monthly payments</a:t>
                      </a:r>
                    </a:p>
                  </a:txBody>
                  <a:tcPr anchor="ctr"/>
                </a:tc>
                <a:tc>
                  <a:txBody>
                    <a:bodyPr/>
                    <a:lstStyle/>
                    <a:p>
                      <a:pPr algn="ctr"/>
                      <a:r>
                        <a:rPr lang="en-ZA" sz="1300" b="1" dirty="0">
                          <a:latin typeface="Mangal Pro" panose="00000500000000000000" pitchFamily="2" charset="0"/>
                        </a:rPr>
                        <a:t>Monthly payments</a:t>
                      </a:r>
                    </a:p>
                  </a:txBody>
                  <a:tcPr anchor="ctr"/>
                </a:tc>
                <a:extLst>
                  <a:ext uri="{0D108BD9-81ED-4DB2-BD59-A6C34878D82A}">
                    <a16:rowId xmlns:a16="http://schemas.microsoft.com/office/drawing/2014/main" val="1286554690"/>
                  </a:ext>
                </a:extLst>
              </a:tr>
              <a:tr h="439740">
                <a:tc>
                  <a:txBody>
                    <a:bodyPr/>
                    <a:lstStyle/>
                    <a:p>
                      <a:pPr algn="ctr"/>
                      <a:r>
                        <a:rPr lang="en-ZA" sz="1100" dirty="0">
                          <a:latin typeface="Mangal Pro" panose="00000500000000000000" pitchFamily="2" charset="0"/>
                        </a:rPr>
                        <a:t>Payable before 31 Jan</a:t>
                      </a:r>
                    </a:p>
                  </a:txBody>
                  <a:tcPr anchor="ctr"/>
                </a:tc>
                <a:tc>
                  <a:txBody>
                    <a:bodyPr/>
                    <a:lstStyle/>
                    <a:p>
                      <a:pPr algn="ctr"/>
                      <a:r>
                        <a:rPr lang="en-ZA" sz="1100" dirty="0">
                          <a:latin typeface="Mangal Pro" panose="00000500000000000000" pitchFamily="2" charset="0"/>
                        </a:rPr>
                        <a:t>Payable by </a:t>
                      </a:r>
                    </a:p>
                    <a:p>
                      <a:pPr algn="ctr"/>
                      <a:r>
                        <a:rPr lang="en-ZA" sz="1100" dirty="0">
                          <a:latin typeface="Mangal Pro" panose="00000500000000000000" pitchFamily="2" charset="0"/>
                        </a:rPr>
                        <a:t>1 Jan, 1 May, 1 Sept</a:t>
                      </a:r>
                    </a:p>
                  </a:txBody>
                  <a:tcPr anchor="ctr"/>
                </a:tc>
                <a:tc>
                  <a:txBody>
                    <a:bodyPr/>
                    <a:lstStyle/>
                    <a:p>
                      <a:pPr algn="ctr"/>
                      <a:r>
                        <a:rPr lang="en-ZA" sz="1100" dirty="0">
                          <a:latin typeface="Mangal Pro" panose="00000500000000000000" pitchFamily="2" charset="0"/>
                        </a:rPr>
                        <a:t>Payable 1</a:t>
                      </a:r>
                      <a:r>
                        <a:rPr lang="en-ZA" sz="1100" baseline="30000" dirty="0">
                          <a:latin typeface="Mangal Pro" panose="00000500000000000000" pitchFamily="2" charset="0"/>
                        </a:rPr>
                        <a:t>st</a:t>
                      </a:r>
                      <a:r>
                        <a:rPr lang="en-ZA" sz="1100" dirty="0">
                          <a:latin typeface="Mangal Pro" panose="00000500000000000000" pitchFamily="2" charset="0"/>
                        </a:rPr>
                        <a:t> of every month (</a:t>
                      </a:r>
                      <a:r>
                        <a:rPr lang="en-ZA" sz="1100" b="1" dirty="0">
                          <a:latin typeface="Mangal Pro" panose="00000500000000000000" pitchFamily="2" charset="0"/>
                        </a:rPr>
                        <a:t>except Dec</a:t>
                      </a:r>
                      <a:r>
                        <a:rPr lang="en-ZA" sz="1100" dirty="0">
                          <a:latin typeface="Mangal Pro" panose="00000500000000000000" pitchFamily="2" charset="0"/>
                        </a:rPr>
                        <a:t>)</a:t>
                      </a:r>
                    </a:p>
                  </a:txBody>
                  <a:tcPr anchor="ctr"/>
                </a:tc>
                <a:tc>
                  <a:txBody>
                    <a:bodyPr/>
                    <a:lstStyle/>
                    <a:p>
                      <a:pPr algn="ctr"/>
                      <a:r>
                        <a:rPr lang="en-ZA" sz="1100" dirty="0">
                          <a:latin typeface="Mangal Pro" panose="00000500000000000000" pitchFamily="2" charset="0"/>
                        </a:rPr>
                        <a:t>Payable monthly</a:t>
                      </a:r>
                    </a:p>
                    <a:p>
                      <a:pPr algn="ctr"/>
                      <a:r>
                        <a:rPr lang="en-ZA" sz="1100" dirty="0">
                          <a:latin typeface="Mangal Pro" panose="00000500000000000000" pitchFamily="2" charset="0"/>
                        </a:rPr>
                        <a:t>before 1 of each month</a:t>
                      </a:r>
                    </a:p>
                  </a:txBody>
                  <a:tcPr anchor="ctr"/>
                </a:tc>
                <a:extLst>
                  <a:ext uri="{0D108BD9-81ED-4DB2-BD59-A6C34878D82A}">
                    <a16:rowId xmlns:a16="http://schemas.microsoft.com/office/drawing/2014/main" val="1056699423"/>
                  </a:ext>
                </a:extLst>
              </a:tr>
              <a:tr h="496364">
                <a:tc>
                  <a:txBody>
                    <a:bodyPr/>
                    <a:lstStyle/>
                    <a:p>
                      <a:pPr algn="ctr"/>
                      <a:r>
                        <a:rPr lang="en-ZA" sz="1200" dirty="0"/>
                        <a:t>R 94 800 less 10%</a:t>
                      </a:r>
                    </a:p>
                    <a:p>
                      <a:pPr algn="ctr"/>
                      <a:r>
                        <a:rPr lang="en-ZA" sz="1200" dirty="0"/>
                        <a:t>1 payment of </a:t>
                      </a:r>
                      <a:r>
                        <a:rPr lang="en-ZA" sz="1200" b="1" dirty="0"/>
                        <a:t>R 85 300</a:t>
                      </a:r>
                    </a:p>
                  </a:txBody>
                  <a:tcPr anchor="ctr"/>
                </a:tc>
                <a:tc>
                  <a:txBody>
                    <a:bodyPr/>
                    <a:lstStyle/>
                    <a:p>
                      <a:pPr algn="ctr"/>
                      <a:r>
                        <a:rPr lang="en-ZA" sz="1200" dirty="0"/>
                        <a:t>R 31 600 less 5%</a:t>
                      </a:r>
                    </a:p>
                    <a:p>
                      <a:pPr algn="ctr"/>
                      <a:r>
                        <a:rPr lang="en-ZA" sz="1200" dirty="0"/>
                        <a:t>3 payments of </a:t>
                      </a:r>
                      <a:r>
                        <a:rPr lang="en-ZA" sz="1200" b="1" dirty="0"/>
                        <a:t>R 30 020</a:t>
                      </a:r>
                    </a:p>
                  </a:txBody>
                  <a:tcPr anchor="ctr"/>
                </a:tc>
                <a:tc>
                  <a:txBody>
                    <a:bodyPr/>
                    <a:lstStyle/>
                    <a:p>
                      <a:pPr algn="ctr"/>
                      <a:r>
                        <a:rPr lang="en-ZA" sz="1200" dirty="0"/>
                        <a:t>11 payments of </a:t>
                      </a:r>
                    </a:p>
                    <a:p>
                      <a:pPr algn="ctr"/>
                      <a:r>
                        <a:rPr lang="en-ZA" sz="1200" b="1" dirty="0"/>
                        <a:t>R 8  618</a:t>
                      </a:r>
                    </a:p>
                  </a:txBody>
                  <a:tcPr anchor="ctr"/>
                </a:tc>
                <a:tc>
                  <a:txBody>
                    <a:bodyPr/>
                    <a:lstStyle/>
                    <a:p>
                      <a:pPr algn="ctr"/>
                      <a:r>
                        <a:rPr lang="en-ZA" sz="1200" dirty="0"/>
                        <a:t>12 payments of</a:t>
                      </a:r>
                    </a:p>
                    <a:p>
                      <a:pPr algn="ctr"/>
                      <a:r>
                        <a:rPr lang="en-ZA" sz="1200" b="1" dirty="0"/>
                        <a:t>R 7 900</a:t>
                      </a:r>
                    </a:p>
                  </a:txBody>
                  <a:tcPr anchor="ctr"/>
                </a:tc>
                <a:extLst>
                  <a:ext uri="{0D108BD9-81ED-4DB2-BD59-A6C34878D82A}">
                    <a16:rowId xmlns:a16="http://schemas.microsoft.com/office/drawing/2014/main" val="888270009"/>
                  </a:ext>
                </a:extLst>
              </a:tr>
              <a:tr h="496364">
                <a:tc>
                  <a:txBody>
                    <a:bodyPr/>
                    <a:lstStyle/>
                    <a:p>
                      <a:pPr algn="ctr"/>
                      <a:endParaRPr lang="en-ZA" sz="1200" b="1" dirty="0"/>
                    </a:p>
                    <a:p>
                      <a:pPr algn="ctr"/>
                      <a:endParaRPr lang="en-ZA" sz="1200" b="1" dirty="0"/>
                    </a:p>
                  </a:txBody>
                  <a:tcPr anchor="ctr"/>
                </a:tc>
                <a:tc>
                  <a:txBody>
                    <a:bodyPr/>
                    <a:lstStyle/>
                    <a:p>
                      <a:pPr algn="ctr"/>
                      <a:endParaRPr lang="en-ZA" sz="1200" b="1" dirty="0"/>
                    </a:p>
                  </a:txBody>
                  <a:tcPr anchor="ctr"/>
                </a:tc>
                <a:tc>
                  <a:txBody>
                    <a:bodyPr/>
                    <a:lstStyle/>
                    <a:p>
                      <a:pPr algn="ctr"/>
                      <a:endParaRPr lang="en-ZA" sz="1200" dirty="0"/>
                    </a:p>
                  </a:txBody>
                  <a:tcPr anchor="ctr"/>
                </a:tc>
                <a:tc>
                  <a:txBody>
                    <a:bodyPr/>
                    <a:lstStyle/>
                    <a:p>
                      <a:pPr algn="ctr"/>
                      <a:endParaRPr lang="en-ZA" sz="1200" dirty="0"/>
                    </a:p>
                  </a:txBody>
                  <a:tcPr anchor="ctr"/>
                </a:tc>
                <a:extLst>
                  <a:ext uri="{0D108BD9-81ED-4DB2-BD59-A6C34878D82A}">
                    <a16:rowId xmlns:a16="http://schemas.microsoft.com/office/drawing/2014/main" val="4032730789"/>
                  </a:ext>
                </a:extLst>
              </a:tr>
            </a:tbl>
          </a:graphicData>
        </a:graphic>
      </p:graphicFrame>
      <p:sp>
        <p:nvSpPr>
          <p:cNvPr id="8" name="Rectangle 7">
            <a:extLst>
              <a:ext uri="{FF2B5EF4-FFF2-40B4-BE49-F238E27FC236}">
                <a16:creationId xmlns:a16="http://schemas.microsoft.com/office/drawing/2014/main" id="{BF5F07DA-A5B7-2924-BDE1-289F151CCF55}"/>
              </a:ext>
            </a:extLst>
          </p:cNvPr>
          <p:cNvSpPr/>
          <p:nvPr/>
        </p:nvSpPr>
        <p:spPr>
          <a:xfrm>
            <a:off x="51065" y="7812360"/>
            <a:ext cx="6669360" cy="854080"/>
          </a:xfrm>
          <a:prstGeom prst="rect">
            <a:avLst/>
          </a:prstGeom>
        </p:spPr>
        <p:txBody>
          <a:bodyPr wrap="square">
            <a:spAutoFit/>
          </a:bodyPr>
          <a:lstStyle/>
          <a:p>
            <a:r>
              <a:rPr lang="en-ZA" sz="1200" dirty="0">
                <a:latin typeface="HelloHappy" panose="02000603000000000000" pitchFamily="2" charset="0"/>
                <a:ea typeface="HelloHappy" panose="02000603000000000000" pitchFamily="2" charset="0"/>
              </a:rPr>
              <a:t>	</a:t>
            </a:r>
          </a:p>
          <a:p>
            <a:endParaRPr lang="en-ZA" sz="1000" b="1" dirty="0">
              <a:latin typeface="Mangal Pro" panose="00000500000000000000" pitchFamily="2" charset="0"/>
              <a:ea typeface="HelloHappy" panose="02000603000000000000" pitchFamily="2" charset="0"/>
            </a:endParaRPr>
          </a:p>
          <a:p>
            <a:r>
              <a:rPr lang="en-ZA" sz="1000" b="1" dirty="0">
                <a:latin typeface="Mangal Pro" panose="00000500000000000000" pitchFamily="2" charset="0"/>
                <a:ea typeface="HelloHappy" panose="02000603000000000000" pitchFamily="2" charset="0"/>
              </a:rPr>
              <a:t>FATHER      			          MOTHER</a:t>
            </a:r>
          </a:p>
          <a:p>
            <a:pPr>
              <a:lnSpc>
                <a:spcPct val="200000"/>
              </a:lnSpc>
            </a:pPr>
            <a:r>
              <a:rPr lang="en-ZA" sz="1000" dirty="0">
                <a:latin typeface="Mangal Pro" panose="00000500000000000000" pitchFamily="2" charset="0"/>
                <a:ea typeface="HelloHappy" panose="02000603000000000000" pitchFamily="2" charset="0"/>
              </a:rPr>
              <a:t>SIGNATURE </a:t>
            </a:r>
            <a:r>
              <a:rPr lang="en-ZA" sz="1000" u="sng" dirty="0">
                <a:latin typeface="Mangal Pro" panose="00000500000000000000" pitchFamily="2" charset="0"/>
                <a:ea typeface="HelloHappy" panose="02000603000000000000" pitchFamily="2" charset="0"/>
              </a:rPr>
              <a:t>			          </a:t>
            </a:r>
            <a:r>
              <a:rPr lang="en-ZA" sz="1000" dirty="0">
                <a:latin typeface="Mangal Pro" panose="00000500000000000000" pitchFamily="2" charset="0"/>
                <a:ea typeface="HelloHappy" panose="02000603000000000000" pitchFamily="2" charset="0"/>
              </a:rPr>
              <a:t>SIGNATURE </a:t>
            </a:r>
            <a:r>
              <a:rPr lang="en-ZA" sz="1000" u="sng" dirty="0">
                <a:latin typeface="Mangal Pro" panose="00000500000000000000" pitchFamily="2" charset="0"/>
                <a:ea typeface="HelloHappy" panose="02000603000000000000" pitchFamily="2" charset="0"/>
              </a:rPr>
              <a:t>		     	</a:t>
            </a:r>
            <a:endParaRPr lang="en-ZA" sz="1000" dirty="0">
              <a:latin typeface="Mangal Pro" panose="00000500000000000000" pitchFamily="2" charset="0"/>
              <a:ea typeface="HelloHappy" panose="02000603000000000000" pitchFamily="2" charset="0"/>
            </a:endParaRPr>
          </a:p>
        </p:txBody>
      </p:sp>
      <p:pic>
        <p:nvPicPr>
          <p:cNvPr id="10" name="Picture 9">
            <a:extLst>
              <a:ext uri="{FF2B5EF4-FFF2-40B4-BE49-F238E27FC236}">
                <a16:creationId xmlns:a16="http://schemas.microsoft.com/office/drawing/2014/main" id="{613168CF-52E6-EA58-6FF4-2FF9592ED45A}"/>
              </a:ext>
            </a:extLst>
          </p:cNvPr>
          <p:cNvPicPr>
            <a:picLocks noChangeAspect="1"/>
          </p:cNvPicPr>
          <p:nvPr/>
        </p:nvPicPr>
        <p:blipFill>
          <a:blip r:embed="rId2"/>
          <a:stretch>
            <a:fillRect/>
          </a:stretch>
        </p:blipFill>
        <p:spPr>
          <a:xfrm>
            <a:off x="198003" y="98630"/>
            <a:ext cx="1639966" cy="1304657"/>
          </a:xfrm>
          <a:prstGeom prst="rect">
            <a:avLst/>
          </a:prstGeom>
        </p:spPr>
      </p:pic>
    </p:spTree>
    <p:extLst>
      <p:ext uri="{BB962C8B-B14F-4D97-AF65-F5344CB8AC3E}">
        <p14:creationId xmlns:p14="http://schemas.microsoft.com/office/powerpoint/2010/main" val="387283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146497-D5D4-4B41-82AA-B8211F5AB443}"/>
              </a:ext>
            </a:extLst>
          </p:cNvPr>
          <p:cNvSpPr/>
          <p:nvPr/>
        </p:nvSpPr>
        <p:spPr>
          <a:xfrm>
            <a:off x="94320" y="6804248"/>
            <a:ext cx="6669360" cy="2142125"/>
          </a:xfrm>
          <a:prstGeom prst="rect">
            <a:avLst/>
          </a:prstGeom>
        </p:spPr>
        <p:txBody>
          <a:bodyPr wrap="square">
            <a:spAutoFit/>
          </a:bodyPr>
          <a:lstStyle/>
          <a:p>
            <a:r>
              <a:rPr lang="en-ZA" sz="1200" dirty="0">
                <a:latin typeface="HelloHappy" panose="02000603000000000000" pitchFamily="2" charset="0"/>
                <a:ea typeface="HelloHappy" panose="02000603000000000000" pitchFamily="2" charset="0"/>
              </a:rPr>
              <a:t>	</a:t>
            </a:r>
            <a:endParaRPr lang="en-ZA" sz="1200" dirty="0">
              <a:latin typeface="Mangal Pro" panose="00000500000000000000" pitchFamily="2" charset="0"/>
              <a:ea typeface="HelloHappy" panose="02000603000000000000" pitchFamily="2" charset="0"/>
            </a:endParaRPr>
          </a:p>
          <a:p>
            <a:pPr algn="ctr"/>
            <a:r>
              <a:rPr lang="en-ZA" sz="1400" b="1" dirty="0">
                <a:latin typeface="Mangal Pro" panose="00000500000000000000" pitchFamily="2" charset="0"/>
                <a:ea typeface="HelloHappy" panose="02000603000000000000" pitchFamily="2" charset="0"/>
              </a:rPr>
              <a:t>SIGNATURE</a:t>
            </a:r>
            <a:endParaRPr lang="en-ZA" sz="1000" b="1" dirty="0">
              <a:latin typeface="Mangal Pro" panose="00000500000000000000" pitchFamily="2" charset="0"/>
              <a:ea typeface="HelloHappy" panose="02000603000000000000" pitchFamily="2" charset="0"/>
            </a:endParaRPr>
          </a:p>
          <a:p>
            <a:endParaRPr lang="en-ZA" sz="1000" b="1" dirty="0">
              <a:latin typeface="Mangal Pro" panose="00000500000000000000" pitchFamily="2" charset="0"/>
              <a:ea typeface="HelloHappy" panose="02000603000000000000" pitchFamily="2" charset="0"/>
            </a:endParaRPr>
          </a:p>
          <a:p>
            <a:r>
              <a:rPr lang="en-ZA" sz="1000" b="1" dirty="0">
                <a:latin typeface="Mangal Pro" panose="00000500000000000000" pitchFamily="2" charset="0"/>
                <a:ea typeface="HelloHappy" panose="02000603000000000000" pitchFamily="2" charset="0"/>
              </a:rPr>
              <a:t>FATHER     </a:t>
            </a:r>
            <a:r>
              <a:rPr lang="en-ZA" sz="1000" dirty="0">
                <a:latin typeface="Mangal Pro" panose="00000500000000000000" pitchFamily="2" charset="0"/>
                <a:ea typeface="HelloHappy" panose="02000603000000000000" pitchFamily="2" charset="0"/>
              </a:rPr>
              <a:t> </a:t>
            </a:r>
          </a:p>
          <a:p>
            <a:pPr>
              <a:lnSpc>
                <a:spcPct val="200000"/>
              </a:lnSpc>
            </a:pPr>
            <a:r>
              <a:rPr lang="en-ZA" sz="1000" dirty="0">
                <a:latin typeface="Mangal Pro" panose="00000500000000000000" pitchFamily="2" charset="0"/>
                <a:ea typeface="HelloHappy" panose="02000603000000000000" pitchFamily="2" charset="0"/>
              </a:rPr>
              <a:t>SIGNATURE </a:t>
            </a:r>
            <a:r>
              <a:rPr lang="en-ZA" sz="1000" u="sng" dirty="0">
                <a:latin typeface="Mangal Pro" panose="00000500000000000000" pitchFamily="2" charset="0"/>
                <a:ea typeface="HelloHappy" panose="02000603000000000000" pitchFamily="2" charset="0"/>
              </a:rPr>
              <a:t>			</a:t>
            </a:r>
            <a:r>
              <a:rPr lang="en-ZA" sz="1000" dirty="0">
                <a:latin typeface="Mangal Pro" panose="00000500000000000000" pitchFamily="2" charset="0"/>
                <a:ea typeface="HelloHappy" panose="02000603000000000000" pitchFamily="2" charset="0"/>
              </a:rPr>
              <a:t>PRINT NAME</a:t>
            </a:r>
            <a:r>
              <a:rPr lang="en-ZA" sz="1000" u="sng" dirty="0">
                <a:latin typeface="Mangal Pro" panose="00000500000000000000" pitchFamily="2" charset="0"/>
                <a:ea typeface="HelloHappy" panose="02000603000000000000" pitchFamily="2" charset="0"/>
              </a:rPr>
              <a:t>		 	</a:t>
            </a:r>
            <a:r>
              <a:rPr lang="en-ZA" sz="1000" dirty="0">
                <a:latin typeface="Mangal Pro" panose="00000500000000000000" pitchFamily="2" charset="0"/>
                <a:ea typeface="HelloHappy" panose="02000603000000000000" pitchFamily="2" charset="0"/>
              </a:rPr>
              <a:t>DATE_________</a:t>
            </a:r>
            <a:endParaRPr lang="en-ZA" sz="1000" u="sng" dirty="0">
              <a:latin typeface="Mangal Pro" panose="00000500000000000000" pitchFamily="2" charset="0"/>
              <a:ea typeface="HelloHappy" panose="02000603000000000000" pitchFamily="2" charset="0"/>
            </a:endParaRPr>
          </a:p>
          <a:p>
            <a:endParaRPr lang="en-ZA" sz="1000" dirty="0">
              <a:latin typeface="Mangal Pro" panose="00000500000000000000" pitchFamily="2" charset="0"/>
              <a:ea typeface="HelloHappy" panose="02000603000000000000" pitchFamily="2" charset="0"/>
            </a:endParaRPr>
          </a:p>
          <a:p>
            <a:r>
              <a:rPr lang="en-ZA" sz="1000" dirty="0">
                <a:latin typeface="Mangal Pro" panose="00000500000000000000" pitchFamily="2" charset="0"/>
                <a:ea typeface="HelloHappy" panose="02000603000000000000" pitchFamily="2" charset="0"/>
              </a:rPr>
              <a:t>	</a:t>
            </a:r>
          </a:p>
          <a:p>
            <a:r>
              <a:rPr lang="en-ZA" sz="1000" b="1" dirty="0">
                <a:latin typeface="Mangal Pro" panose="00000500000000000000" pitchFamily="2" charset="0"/>
                <a:ea typeface="HelloHappy" panose="02000603000000000000" pitchFamily="2" charset="0"/>
              </a:rPr>
              <a:t>MOTHER</a:t>
            </a:r>
            <a:r>
              <a:rPr lang="en-ZA" sz="1000" dirty="0">
                <a:latin typeface="Mangal Pro" panose="00000500000000000000" pitchFamily="2" charset="0"/>
                <a:ea typeface="HelloHappy" panose="02000603000000000000" pitchFamily="2" charset="0"/>
              </a:rPr>
              <a:t>    </a:t>
            </a:r>
          </a:p>
          <a:p>
            <a:pPr>
              <a:lnSpc>
                <a:spcPct val="200000"/>
              </a:lnSpc>
            </a:pPr>
            <a:r>
              <a:rPr lang="en-ZA" sz="1000" dirty="0">
                <a:latin typeface="Mangal Pro" panose="00000500000000000000" pitchFamily="2" charset="0"/>
                <a:ea typeface="HelloHappy" panose="02000603000000000000" pitchFamily="2" charset="0"/>
              </a:rPr>
              <a:t>SIGNATURE </a:t>
            </a:r>
            <a:r>
              <a:rPr lang="en-ZA" sz="1000" u="sng" dirty="0">
                <a:latin typeface="Mangal Pro" panose="00000500000000000000" pitchFamily="2" charset="0"/>
                <a:ea typeface="HelloHappy" panose="02000603000000000000" pitchFamily="2" charset="0"/>
              </a:rPr>
              <a:t>			</a:t>
            </a:r>
            <a:r>
              <a:rPr lang="en-ZA" sz="1000" dirty="0">
                <a:latin typeface="Mangal Pro" panose="00000500000000000000" pitchFamily="2" charset="0"/>
                <a:ea typeface="HelloHappy" panose="02000603000000000000" pitchFamily="2" charset="0"/>
              </a:rPr>
              <a:t>PRINT NAME</a:t>
            </a:r>
            <a:r>
              <a:rPr lang="en-ZA" sz="1000" u="sng" dirty="0">
                <a:latin typeface="Mangal Pro" panose="00000500000000000000" pitchFamily="2" charset="0"/>
                <a:ea typeface="HelloHappy" panose="02000603000000000000" pitchFamily="2" charset="0"/>
              </a:rPr>
              <a:t>			</a:t>
            </a:r>
            <a:r>
              <a:rPr lang="en-ZA" sz="1000" dirty="0">
                <a:latin typeface="Mangal Pro" panose="00000500000000000000" pitchFamily="2" charset="0"/>
                <a:ea typeface="HelloHappy" panose="02000603000000000000" pitchFamily="2" charset="0"/>
              </a:rPr>
              <a:t>DATE</a:t>
            </a:r>
            <a:r>
              <a:rPr lang="en-ZA" sz="1000" u="sng" dirty="0">
                <a:latin typeface="Mangal Pro" panose="00000500000000000000" pitchFamily="2" charset="0"/>
                <a:ea typeface="HelloHappy" panose="02000603000000000000" pitchFamily="2" charset="0"/>
              </a:rPr>
              <a:t>	_</a:t>
            </a:r>
          </a:p>
          <a:p>
            <a:pPr>
              <a:lnSpc>
                <a:spcPct val="200000"/>
              </a:lnSpc>
            </a:pPr>
            <a:endParaRPr lang="en-ZA" sz="1000" u="sng" dirty="0"/>
          </a:p>
        </p:txBody>
      </p:sp>
      <p:sp>
        <p:nvSpPr>
          <p:cNvPr id="4" name="Rectangle 3">
            <a:extLst>
              <a:ext uri="{FF2B5EF4-FFF2-40B4-BE49-F238E27FC236}">
                <a16:creationId xmlns:a16="http://schemas.microsoft.com/office/drawing/2014/main" id="{7BE30A4E-1E0C-4C89-902E-57EF02073884}"/>
              </a:ext>
            </a:extLst>
          </p:cNvPr>
          <p:cNvSpPr/>
          <p:nvPr/>
        </p:nvSpPr>
        <p:spPr>
          <a:xfrm>
            <a:off x="44624" y="467544"/>
            <a:ext cx="6768752" cy="6901889"/>
          </a:xfrm>
          <a:prstGeom prst="rect">
            <a:avLst/>
          </a:prstGeom>
        </p:spPr>
        <p:txBody>
          <a:bodyPr wrap="square">
            <a:spAutoFit/>
          </a:bodyPr>
          <a:lstStyle/>
          <a:p>
            <a:pPr algn="ctr"/>
            <a:r>
              <a:rPr lang="en-ZA" sz="1200" b="1" dirty="0">
                <a:latin typeface="Mangal Pro" panose="00000500000000000000" pitchFamily="2" charset="0"/>
                <a:ea typeface="HelloHappy" panose="02000603000000000000" pitchFamily="2" charset="0"/>
              </a:rPr>
              <a:t>PARENT AGREEMENT</a:t>
            </a:r>
          </a:p>
          <a:p>
            <a:endParaRPr lang="en-ZA" sz="1050" b="1" dirty="0">
              <a:latin typeface="Mangal Pro" panose="00000500000000000000" pitchFamily="2" charset="0"/>
              <a:ea typeface="HelloHappy" panose="02000603000000000000" pitchFamily="2" charset="0"/>
            </a:endParaRPr>
          </a:p>
          <a:p>
            <a:r>
              <a:rPr lang="en-ZA" sz="1050" dirty="0">
                <a:latin typeface="Mangal Pro" panose="00000500000000000000" pitchFamily="2" charset="0"/>
                <a:ea typeface="HelloHappy" panose="02000603000000000000" pitchFamily="2" charset="0"/>
              </a:rPr>
              <a:t>By signing below, I declare that: </a:t>
            </a:r>
          </a:p>
          <a:p>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am the mother, father, or legal guardian (as relevant) of the child named above; </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have read and understood this contract, including the policies of Life Prep Learning Centre; </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agree to accept responsibility for the registration of my child with the Dept of Education for Home Education. Life Prep will provide Assessments and Portfolios as a Therapy and Assessment Provider.</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understand that I and the child must comply with the terms and conditions of this contract for the child to remain enrolled at Life Prep Learning Centre. </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accept that I am personally responsible to pay the fees on demand from Life Prep. I understand that the learning centre may demand payment of fees from me jointly with any other parent, legal guardian or payer, or separately from me alone. This obligation exists throughout the duration of the contract, even if I am not the stated payer.</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agree that I shall be responsible for all collection or legal fees necessitated by lateness or default in payment.</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understand that Monthly Fees are due by the </a:t>
            </a:r>
            <a:r>
              <a:rPr lang="en-ZA" sz="1050" b="1" dirty="0">
                <a:latin typeface="Mangal Pro" panose="00000500000000000000" pitchFamily="2" charset="0"/>
                <a:ea typeface="HelloHappy" panose="02000603000000000000" pitchFamily="2" charset="0"/>
              </a:rPr>
              <a:t>1st day of the month</a:t>
            </a:r>
            <a:r>
              <a:rPr lang="en-ZA" sz="1050" dirty="0">
                <a:latin typeface="Mangal Pro" panose="00000500000000000000" pitchFamily="2" charset="0"/>
                <a:ea typeface="HelloHappy" panose="02000603000000000000" pitchFamily="2" charset="0"/>
              </a:rPr>
              <a:t>. Late fees will incur a penalty of R200.</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understand that overdue accounts will be charged monthly interest at the current prime lending rate.</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understand that A </a:t>
            </a:r>
            <a:r>
              <a:rPr lang="en-ZA" sz="1050" b="1" dirty="0">
                <a:latin typeface="Mangal Pro" panose="00000500000000000000" pitchFamily="2" charset="0"/>
                <a:ea typeface="HelloHappy" panose="02000603000000000000" pitchFamily="2" charset="0"/>
              </a:rPr>
              <a:t>FULL Calendar </a:t>
            </a:r>
            <a:r>
              <a:rPr lang="en-ZA" sz="1050" dirty="0">
                <a:latin typeface="Mangal Pro" panose="00000500000000000000" pitchFamily="2" charset="0"/>
                <a:ea typeface="HelloHappy" panose="02000603000000000000" pitchFamily="2" charset="0"/>
              </a:rPr>
              <a:t>Month notice, in writing ,is required when leaving Life Prep. Fees are payable in lieu of notice. Notice given for month of November will incur a 2-month notice period to include December.</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agree to allow Life Prep to share my contact information with other parents enrolled at our school as well as experts who provide interventions at the centre. </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give permission for photographs of my child to be used in a variety of media to promote activities at the centre.</a:t>
            </a:r>
          </a:p>
          <a:p>
            <a:pPr marL="228600" indent="-228600">
              <a:buAutoNum type="alphaLcParenR"/>
            </a:pPr>
            <a:endParaRPr lang="en-ZA" sz="1050" dirty="0">
              <a:latin typeface="Mangal Pro" panose="00000500000000000000" pitchFamily="2" charset="0"/>
              <a:ea typeface="HelloHappy" panose="02000603000000000000" pitchFamily="2" charset="0"/>
            </a:endParaRPr>
          </a:p>
          <a:p>
            <a:pPr marL="228600" indent="-228600">
              <a:buAutoNum type="alphaLcParenR"/>
            </a:pPr>
            <a:r>
              <a:rPr lang="en-ZA" sz="1050" dirty="0">
                <a:latin typeface="Mangal Pro" panose="00000500000000000000" pitchFamily="2" charset="0"/>
                <a:ea typeface="HelloHappy" panose="02000603000000000000" pitchFamily="2" charset="0"/>
              </a:rPr>
              <a:t>I grant permission allowing Life Prep to administer an Antihistamine in the event of bee stings or allergic reactions.</a:t>
            </a:r>
          </a:p>
          <a:p>
            <a:pPr marL="228600" indent="-228600">
              <a:buAutoNum type="alphaLcParenR"/>
            </a:pPr>
            <a:endParaRPr lang="en-ZA" sz="1050" dirty="0">
              <a:latin typeface="HelloHappy" panose="02000603000000000000" pitchFamily="2" charset="0"/>
              <a:ea typeface="HelloHappy" panose="02000603000000000000" pitchFamily="2" charset="0"/>
            </a:endParaRPr>
          </a:p>
        </p:txBody>
      </p:sp>
      <p:sp>
        <p:nvSpPr>
          <p:cNvPr id="7" name="TextBox 6">
            <a:extLst>
              <a:ext uri="{FF2B5EF4-FFF2-40B4-BE49-F238E27FC236}">
                <a16:creationId xmlns:a16="http://schemas.microsoft.com/office/drawing/2014/main" id="{9C8BCF18-7F15-46C1-A092-F081F9C41BD0}"/>
              </a:ext>
            </a:extLst>
          </p:cNvPr>
          <p:cNvSpPr txBox="1"/>
          <p:nvPr/>
        </p:nvSpPr>
        <p:spPr>
          <a:xfrm>
            <a:off x="0" y="8836223"/>
            <a:ext cx="306035" cy="307777"/>
          </a:xfrm>
          <a:prstGeom prst="rect">
            <a:avLst/>
          </a:prstGeom>
          <a:noFill/>
        </p:spPr>
        <p:txBody>
          <a:bodyPr wrap="square" rtlCol="0">
            <a:spAutoFit/>
          </a:bodyPr>
          <a:lstStyle/>
          <a:p>
            <a:r>
              <a:rPr lang="en-ZA" sz="1400" dirty="0"/>
              <a:t>3</a:t>
            </a:r>
          </a:p>
        </p:txBody>
      </p:sp>
      <p:pic>
        <p:nvPicPr>
          <p:cNvPr id="2" name="Picture 1">
            <a:extLst>
              <a:ext uri="{FF2B5EF4-FFF2-40B4-BE49-F238E27FC236}">
                <a16:creationId xmlns:a16="http://schemas.microsoft.com/office/drawing/2014/main" id="{FAC8F1CA-75CD-8EA4-56A5-DF0AC12077C4}"/>
              </a:ext>
            </a:extLst>
          </p:cNvPr>
          <p:cNvPicPr>
            <a:picLocks noChangeAspect="1"/>
          </p:cNvPicPr>
          <p:nvPr/>
        </p:nvPicPr>
        <p:blipFill>
          <a:blip r:embed="rId2"/>
          <a:stretch>
            <a:fillRect/>
          </a:stretch>
        </p:blipFill>
        <p:spPr>
          <a:xfrm>
            <a:off x="5445224" y="107504"/>
            <a:ext cx="1228495" cy="973968"/>
          </a:xfrm>
          <a:prstGeom prst="rect">
            <a:avLst/>
          </a:prstGeom>
        </p:spPr>
      </p:pic>
    </p:spTree>
    <p:extLst>
      <p:ext uri="{BB962C8B-B14F-4D97-AF65-F5344CB8AC3E}">
        <p14:creationId xmlns:p14="http://schemas.microsoft.com/office/powerpoint/2010/main" val="507954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31583</TotalTime>
  <Words>729</Words>
  <Application>Microsoft Office PowerPoint</Application>
  <PresentationFormat>On-screen Show (4:3)</PresentationFormat>
  <Paragraphs>145</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HelloHappy</vt:lpstr>
      <vt:lpstr>Mangal Pro</vt:lpstr>
      <vt:lpstr>Office Theme</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Yvonne</dc:creator>
  <cp:lastModifiedBy>Yvonne Van Wyk</cp:lastModifiedBy>
  <cp:revision>109</cp:revision>
  <cp:lastPrinted>2025-10-27T19:07:39Z</cp:lastPrinted>
  <dcterms:created xsi:type="dcterms:W3CDTF">2015-11-12T17:33:57Z</dcterms:created>
  <dcterms:modified xsi:type="dcterms:W3CDTF">2026-01-25T13:21:52Z</dcterms:modified>
</cp:coreProperties>
</file>